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9" r:id="rId20"/>
    <p:sldId id="274" r:id="rId21"/>
    <p:sldId id="275" r:id="rId22"/>
    <p:sldId id="276" r:id="rId23"/>
    <p:sldId id="277" r:id="rId24"/>
    <p:sldId id="278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C0620-D3B5-E5F3-FCC4-355EFFD30D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2B88BC-00F7-A9C6-7DBA-3868249C47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C4C6EE-A3E8-9B26-6295-EF92579BE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885A-4010-45FA-952B-9DAB5B8CB009}" type="datetimeFigureOut">
              <a:rPr lang="en-GB" smtClean="0"/>
              <a:t>24/09/2023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AC05C-1E28-FD50-892A-A51086E31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59E0E8-F38B-1504-F08C-D4B5877FC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7BA3-9E67-42EE-8DA8-97A99B9B74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708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CE20E-C372-20E1-8027-B780AA333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1E0AA6-D300-35B5-E6EE-1F94F4985A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57F7FC-3D82-9CA8-61FD-22DEB3C7C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885A-4010-45FA-952B-9DAB5B8CB009}" type="datetimeFigureOut">
              <a:rPr lang="en-GB" smtClean="0"/>
              <a:t>24/09/2023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E56D40-44E5-DB55-36CE-DBC88F7BF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CFD0FE-3F73-CDF1-14C0-52513BE07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7BA3-9E67-42EE-8DA8-97A99B9B74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399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69F5FA8-E94F-BDB3-D76A-C6808336A9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16C989-9D69-217A-1D45-21B133E1CD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AA356B-6749-0909-AE69-5214A4782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885A-4010-45FA-952B-9DAB5B8CB009}" type="datetimeFigureOut">
              <a:rPr lang="en-GB" smtClean="0"/>
              <a:t>24/09/2023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E49807-D805-A208-736A-BE36EB5E3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CD9DE-E729-D684-F16E-41AB7643E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7BA3-9E67-42EE-8DA8-97A99B9B74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189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C15D4-1F65-8397-6B18-D45E4EF5A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695D72-EA20-6985-D4D7-8662B3C02C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0471D9-9F80-4520-F126-336B2F184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885A-4010-45FA-952B-9DAB5B8CB009}" type="datetimeFigureOut">
              <a:rPr lang="en-GB" smtClean="0"/>
              <a:t>24/09/2023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A18764-623A-BCE2-3B3B-4FD073D02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B6DC8B-5F1B-82A7-A557-6F9668436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7BA3-9E67-42EE-8DA8-97A99B9B74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253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B2033-08F6-9E1C-2245-9C0BC6189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6C0427-454E-5C5E-85EA-59F30C5F7C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E2826D-11C4-B981-F8A6-DD3652114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885A-4010-45FA-952B-9DAB5B8CB009}" type="datetimeFigureOut">
              <a:rPr lang="en-GB" smtClean="0"/>
              <a:t>24/09/2023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AF6D2C-7A50-38B1-56E8-9B6F73E09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F5AEEA-40E3-CDBA-9602-8E5995A71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7BA3-9E67-42EE-8DA8-97A99B9B74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0296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5DC8E-B122-66D0-E7AF-A549C5BF0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8D0C3D-C624-B915-B03C-E0659EF029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89F295-F156-D1C9-83C2-E9AF0FD622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022913-52F3-6E45-7E6B-440D05870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885A-4010-45FA-952B-9DAB5B8CB009}" type="datetimeFigureOut">
              <a:rPr lang="en-GB" smtClean="0"/>
              <a:t>24/09/2023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840AC3-D53A-00C6-B127-30E35D60C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DC61AA-7451-B5F4-80DE-5C56268A9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7BA3-9E67-42EE-8DA8-97A99B9B74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289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7DF33-A5AE-874D-903F-88581C610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A48C05-6F34-4A7F-BDD6-3895E05B32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31A961-8A95-F52A-EA0C-FA8774892D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DEFF58-D53A-DD66-C3F1-E353B308BE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33797D-5423-1B97-EBDF-E2F6BA4F08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78B4F1-E9BA-2B69-676E-F288CEA4E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885A-4010-45FA-952B-9DAB5B8CB009}" type="datetimeFigureOut">
              <a:rPr lang="en-GB" smtClean="0"/>
              <a:t>24/09/2023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BFB484-097E-A96C-6F5F-D83125735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9D76C4-B698-DF9C-1AB9-85D418B3D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7BA3-9E67-42EE-8DA8-97A99B9B74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9040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33B7CE-C6CB-4E9D-A603-7124F1460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0F07D5-F79C-58D2-6AE3-7C157A660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885A-4010-45FA-952B-9DAB5B8CB009}" type="datetimeFigureOut">
              <a:rPr lang="en-GB" smtClean="0"/>
              <a:t>24/09/2023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93834D-733C-D553-8094-B9368857F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9BE599-86EC-62D7-7ED9-382DA7AE2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7BA3-9E67-42EE-8DA8-97A99B9B74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98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F1EA24-0CDC-702F-5FD4-3868AE6CC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885A-4010-45FA-952B-9DAB5B8CB009}" type="datetimeFigureOut">
              <a:rPr lang="en-GB" smtClean="0"/>
              <a:t>24/09/2023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EC4AB9-9F54-662C-6E5B-7C37023F7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54FAA9-E8F2-1199-E9D4-F3A0DC9C3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7BA3-9E67-42EE-8DA8-97A99B9B74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823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B9184-D05F-E376-2157-F683B41F9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BD404C-965A-CF5E-64BA-B77789D7D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0C626E-A37C-F3FA-F82E-9ACC1FDDD1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C398DB-64CF-ABED-41FD-0FD4109AB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885A-4010-45FA-952B-9DAB5B8CB009}" type="datetimeFigureOut">
              <a:rPr lang="en-GB" smtClean="0"/>
              <a:t>24/09/2023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5AF512-332E-D810-53DD-EA6AEF1DB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8BC041-2868-1FCA-9B8D-A5C2B49ED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7BA3-9E67-42EE-8DA8-97A99B9B74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871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3F73B-6BAC-F1CA-11EA-9DD14175E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71A5C6-51B0-ED43-D6AD-9555F31FB4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8A1770-1662-6D8F-42CE-EEDC6CE5A1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73205D-D23B-6CFD-852E-448165CA8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885A-4010-45FA-952B-9DAB5B8CB009}" type="datetimeFigureOut">
              <a:rPr lang="en-GB" smtClean="0"/>
              <a:t>24/09/2023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8D483D-C99E-D1B9-56DA-706E9550B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466F73-C6B4-998E-E74C-86B6BDA0E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7BA3-9E67-42EE-8DA8-97A99B9B74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199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68000">
              <a:schemeClr val="accent5">
                <a:lumMod val="45000"/>
                <a:lumOff val="55000"/>
                <a:alpha val="80000"/>
              </a:schemeClr>
            </a:gs>
            <a:gs pos="83000">
              <a:schemeClr val="accent5">
                <a:lumMod val="45000"/>
                <a:lumOff val="55000"/>
                <a:alpha val="87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AC6C44-9D94-6DE6-64FB-2EE78C446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5224B6-909A-408A-D3C3-C99A6541B7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3DDDAE-BF69-5C69-2DB5-562AB7DB54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5885A-4010-45FA-952B-9DAB5B8CB009}" type="datetimeFigureOut">
              <a:rPr lang="en-GB" smtClean="0"/>
              <a:t>24/09/2023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466872-5C82-63A3-0548-241EAC1853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582F4D-B0F7-4526-FACB-928BAD3CAC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57BA3-9E67-42EE-8DA8-97A99B9B74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718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8C780B6-F438-99EA-4790-1BD8F81DDD9E}"/>
              </a:ext>
            </a:extLst>
          </p:cNvPr>
          <p:cNvSpPr txBox="1"/>
          <p:nvPr/>
        </p:nvSpPr>
        <p:spPr>
          <a:xfrm>
            <a:off x="1491673" y="2010993"/>
            <a:ext cx="9208654" cy="175432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x-none" sz="5400" b="1" spc="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GASTROINTESTINAL TRACT</a:t>
            </a:r>
            <a:r>
              <a:rPr lang="en-US" sz="5400" b="1" spc="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B</a:t>
            </a:r>
            <a:r>
              <a:rPr lang="x-none" sz="5400" b="1" spc="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LEEDING</a:t>
            </a:r>
            <a:endParaRPr lang="en-GB" sz="5400" spc="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B4D314-BE1A-6C08-1D04-1D5D6B42256F}"/>
              </a:ext>
            </a:extLst>
          </p:cNvPr>
          <p:cNvSpPr txBox="1"/>
          <p:nvPr/>
        </p:nvSpPr>
        <p:spPr>
          <a:xfrm>
            <a:off x="5809673" y="5020616"/>
            <a:ext cx="5329381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spc="3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DRAGCE RADOVANOVIC, MD, PhD</a:t>
            </a:r>
          </a:p>
          <a:p>
            <a:pPr>
              <a:lnSpc>
                <a:spcPct val="150000"/>
              </a:lnSpc>
            </a:pPr>
            <a:r>
              <a:rPr lang="en-US" b="1" spc="3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FULL PROFFESSOR OF SURGERY</a:t>
            </a:r>
            <a:endParaRPr lang="en-GB" b="1" spc="3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1665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87B8659-41EC-7EE9-F08D-9C53F0336031}"/>
              </a:ext>
            </a:extLst>
          </p:cNvPr>
          <p:cNvSpPr txBox="1"/>
          <p:nvPr/>
        </p:nvSpPr>
        <p:spPr>
          <a:xfrm>
            <a:off x="508958" y="181956"/>
            <a:ext cx="1124884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spc="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Treatment of bleeding from the upper parts of the GIT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9132F8-AABE-C401-9B41-F160728B0650}"/>
              </a:ext>
            </a:extLst>
          </p:cNvPr>
          <p:cNvSpPr txBox="1"/>
          <p:nvPr/>
        </p:nvSpPr>
        <p:spPr>
          <a:xfrm>
            <a:off x="717430" y="1404524"/>
            <a:ext cx="10757140" cy="50119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Diagnostic </a:t>
            </a:r>
            <a:r>
              <a:rPr lang="en-GB" sz="2400" b="1" spc="3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fiberoptic</a:t>
            </a: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esophagogastroduodenoscopy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Stomach lavage with cold physiological solution and adrenaline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Curative </a:t>
            </a:r>
            <a:r>
              <a:rPr lang="en-GB" sz="2400" b="1" spc="3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fiberoptic</a:t>
            </a: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endoscopy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spc="3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Sclerosation</a:t>
            </a: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n-GB" sz="2400" b="1" spc="3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esophageal</a:t>
            </a: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varices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spc="3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Blackemore</a:t>
            </a: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GB" sz="2400" b="1" spc="3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Sengstakenn</a:t>
            </a: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tube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Bipolar coagulation of ulcer bleeding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Electrocoagulation of stomach ulcers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Injection </a:t>
            </a:r>
            <a:r>
              <a:rPr lang="en-GB" sz="2400" b="1" spc="3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hemostasis</a:t>
            </a: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gastric ulceration</a:t>
            </a:r>
          </a:p>
        </p:txBody>
      </p:sp>
    </p:spTree>
    <p:extLst>
      <p:ext uri="{BB962C8B-B14F-4D97-AF65-F5344CB8AC3E}">
        <p14:creationId xmlns:p14="http://schemas.microsoft.com/office/powerpoint/2010/main" val="37260996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A69B4DB-FE0E-06BD-9FF5-25A76960A8D7}"/>
              </a:ext>
            </a:extLst>
          </p:cNvPr>
          <p:cNvSpPr txBox="1"/>
          <p:nvPr/>
        </p:nvSpPr>
        <p:spPr>
          <a:xfrm>
            <a:off x="508958" y="181956"/>
            <a:ext cx="1124884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spc="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Treatment of bleeding from the upper parts of the GIT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1B7213-F23B-68EF-D4C2-049613D16D9F}"/>
              </a:ext>
            </a:extLst>
          </p:cNvPr>
          <p:cNvSpPr txBox="1"/>
          <p:nvPr/>
        </p:nvSpPr>
        <p:spPr>
          <a:xfrm>
            <a:off x="726776" y="2031021"/>
            <a:ext cx="6094562" cy="27959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Favoring</a:t>
            </a: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conservative treatment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Operative treatment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Urgent and prompt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Delayed, repeated bleeding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Postponed after curative endoscopy</a:t>
            </a:r>
          </a:p>
        </p:txBody>
      </p:sp>
    </p:spTree>
    <p:extLst>
      <p:ext uri="{BB962C8B-B14F-4D97-AF65-F5344CB8AC3E}">
        <p14:creationId xmlns:p14="http://schemas.microsoft.com/office/powerpoint/2010/main" val="3970605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725082C-8887-1845-C00D-ACC5C2ABBB8C}"/>
              </a:ext>
            </a:extLst>
          </p:cNvPr>
          <p:cNvSpPr txBox="1"/>
          <p:nvPr/>
        </p:nvSpPr>
        <p:spPr>
          <a:xfrm>
            <a:off x="1058172" y="65782"/>
            <a:ext cx="1007565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spc="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Tube</a:t>
            </a:r>
            <a:r>
              <a:rPr lang="sr-Latn-CS" sz="3200" b="1" spc="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sr-Latn-CS" sz="3200" b="1" spc="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sr-Latn-CS" sz="3200" b="1" spc="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Blackemoor - Sengstakenn</a:t>
            </a:r>
            <a:endParaRPr lang="en-GB" sz="3200" b="1" spc="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5" descr="rad63E00.jpg">
            <a:extLst>
              <a:ext uri="{FF2B5EF4-FFF2-40B4-BE49-F238E27FC236}">
                <a16:creationId xmlns:a16="http://schemas.microsoft.com/office/drawing/2014/main" id="{83EEE8CD-1E2E-CF35-5C86-AB00904FF61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9" y="1143000"/>
            <a:ext cx="914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59978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722923F-7DC1-33FF-1FFF-05083936BFB8}"/>
              </a:ext>
            </a:extLst>
          </p:cNvPr>
          <p:cNvSpPr txBox="1"/>
          <p:nvPr/>
        </p:nvSpPr>
        <p:spPr>
          <a:xfrm>
            <a:off x="276044" y="173331"/>
            <a:ext cx="117405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spc="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Polypectomy</a:t>
            </a:r>
          </a:p>
          <a:p>
            <a:pPr algn="ctr"/>
            <a:r>
              <a:rPr lang="en-GB" sz="3200" b="1" spc="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Monopolar, bipolar and spray cauterization</a:t>
            </a:r>
          </a:p>
        </p:txBody>
      </p:sp>
      <p:pic>
        <p:nvPicPr>
          <p:cNvPr id="4" name="Picture 6" descr="radFE181.jpg">
            <a:extLst>
              <a:ext uri="{FF2B5EF4-FFF2-40B4-BE49-F238E27FC236}">
                <a16:creationId xmlns:a16="http://schemas.microsoft.com/office/drawing/2014/main" id="{6598DA61-53E2-750E-DE3D-1ABD94A7751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249" y="1285875"/>
            <a:ext cx="4356100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rad2D68B.jpg">
            <a:extLst>
              <a:ext uri="{FF2B5EF4-FFF2-40B4-BE49-F238E27FC236}">
                <a16:creationId xmlns:a16="http://schemas.microsoft.com/office/drawing/2014/main" id="{F9515D1F-500B-BA61-080E-C38F4D9ABD62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4349" y="1285875"/>
            <a:ext cx="4787900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15167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CDA0984F-C0E8-D062-92DB-8DA11C2221F5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2" name="Slide Number Placeholder 4">
              <a:extLst>
                <a:ext uri="{FF2B5EF4-FFF2-40B4-BE49-F238E27FC236}">
                  <a16:creationId xmlns:a16="http://schemas.microsoft.com/office/drawing/2014/main" id="{162BCDA4-A16E-0858-311D-87E4C128B7E8}"/>
                </a:ext>
              </a:extLst>
            </p:cNvPr>
            <p:cNvSpPr txBox="1">
              <a:spLocks/>
            </p:cNvSpPr>
            <p:nvPr/>
          </p:nvSpPr>
          <p:spPr>
            <a:xfrm>
              <a:off x="6553200" y="6248400"/>
              <a:ext cx="2133600" cy="476250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0" latinLnBrk="0" hangingPunct="0">
                <a:defRPr sz="1200" b="1" i="1"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1pPr>
              <a:lvl2pPr marL="742950" indent="-285750" algn="l" defTabSz="914400" rtl="0" eaLnBrk="0" latinLnBrk="0" hangingPunct="0">
                <a:defRPr sz="1800" b="1" i="1"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2pPr>
              <a:lvl3pPr marL="1143000" indent="-228600" algn="l" defTabSz="914400" rtl="0" eaLnBrk="0" latinLnBrk="0" hangingPunct="0">
                <a:defRPr sz="1800" b="1" i="1"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3pPr>
              <a:lvl4pPr marL="1600200" indent="-228600" algn="l" defTabSz="914400" rtl="0" eaLnBrk="0" latinLnBrk="0" hangingPunct="0">
                <a:defRPr sz="1800" b="1" i="1"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0" latinLnBrk="0" hangingPunct="0">
                <a:defRPr sz="1800" b="1" i="1"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5pPr>
              <a:lvl6pPr marL="2514600" indent="-228600" algn="ctr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b="1" i="1"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6pPr>
              <a:lvl7pPr marL="2971800" indent="-228600" algn="ctr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b="1" i="1"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7pPr>
              <a:lvl8pPr marL="3429000" indent="-228600" algn="ctr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b="1" i="1"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8pPr>
              <a:lvl9pPr marL="3886200" indent="-228600" algn="ctr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b="1" i="1" kern="1200">
                  <a:solidFill>
                    <a:schemeClr val="tx1"/>
                  </a:solidFill>
                  <a:latin typeface="Verdana" panose="020B0604030504040204" pitchFamily="34" charset="0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fld id="{9EB0B6D5-4DE8-43E1-876F-82BC9F890661}" type="slidenum">
                <a:rPr lang="sr-Latn-CS" altLang="en-US" smtClean="0">
                  <a:latin typeface="Arial" panose="020B0604020202020204" pitchFamily="34" charset="0"/>
                </a:rPr>
                <a:pPr eaLnBrk="1" hangingPunct="1">
                  <a:defRPr/>
                </a:pPr>
                <a:t>14</a:t>
              </a:fld>
              <a:endParaRPr lang="sr-Latn-CS" altLang="en-US">
                <a:latin typeface="Arial" panose="020B0604020202020204" pitchFamily="34" charset="0"/>
              </a:endParaRPr>
            </a:p>
          </p:txBody>
        </p:sp>
        <p:pic>
          <p:nvPicPr>
            <p:cNvPr id="3" name="Picture 8" descr="radE3C21.jpg">
              <a:extLst>
                <a:ext uri="{FF2B5EF4-FFF2-40B4-BE49-F238E27FC236}">
                  <a16:creationId xmlns:a16="http://schemas.microsoft.com/office/drawing/2014/main" id="{8D4EF0EF-F0BE-9D47-A081-8D65E6E0DF12}"/>
                </a:ext>
              </a:extLst>
            </p:cNvPr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141663"/>
              <a:ext cx="4500563" cy="3716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9" descr="rad4440F.jpg">
              <a:extLst>
                <a:ext uri="{FF2B5EF4-FFF2-40B4-BE49-F238E27FC236}">
                  <a16:creationId xmlns:a16="http://schemas.microsoft.com/office/drawing/2014/main" id="{274FC2C2-EEB0-E0F2-1399-30BF2E9DBE91}"/>
                </a:ext>
              </a:extLst>
            </p:cNvPr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948488" cy="3141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10" descr="rad921A0.jpg">
              <a:extLst>
                <a:ext uri="{FF2B5EF4-FFF2-40B4-BE49-F238E27FC236}">
                  <a16:creationId xmlns:a16="http://schemas.microsoft.com/office/drawing/2014/main" id="{0A4B5622-47C6-C2B0-7A73-BFD379117B39}"/>
                </a:ext>
              </a:extLst>
            </p:cNvPr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7825" y="0"/>
              <a:ext cx="2416175" cy="3141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1" descr="rad5DDFA.jpg">
              <a:extLst>
                <a:ext uri="{FF2B5EF4-FFF2-40B4-BE49-F238E27FC236}">
                  <a16:creationId xmlns:a16="http://schemas.microsoft.com/office/drawing/2014/main" id="{7B9D6B7D-C16E-5029-D7C8-CEFB0834CEBF}"/>
                </a:ext>
              </a:extLst>
            </p:cNvPr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0563" y="3141663"/>
              <a:ext cx="4643437" cy="3716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886390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A800816-8D48-8957-B7EB-2FBAF4EBFEE2}"/>
              </a:ext>
            </a:extLst>
          </p:cNvPr>
          <p:cNvSpPr txBox="1"/>
          <p:nvPr/>
        </p:nvSpPr>
        <p:spPr>
          <a:xfrm>
            <a:off x="553528" y="91341"/>
            <a:ext cx="1108494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1" spc="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Exploration of the stomach, excision and suturing of the mucosa</a:t>
            </a:r>
          </a:p>
        </p:txBody>
      </p:sp>
      <p:pic>
        <p:nvPicPr>
          <p:cNvPr id="4" name="Picture 6" descr="rad687E1.jpg">
            <a:extLst>
              <a:ext uri="{FF2B5EF4-FFF2-40B4-BE49-F238E27FC236}">
                <a16:creationId xmlns:a16="http://schemas.microsoft.com/office/drawing/2014/main" id="{C94C383D-239A-C95F-DFAC-25CA569CF7F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904" y="928688"/>
            <a:ext cx="3203575" cy="592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rad89910.jpg">
            <a:extLst>
              <a:ext uri="{FF2B5EF4-FFF2-40B4-BE49-F238E27FC236}">
                <a16:creationId xmlns:a16="http://schemas.microsoft.com/office/drawing/2014/main" id="{29226DF1-75B8-317D-D3E1-3AB9EB6CD7C9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479" y="922338"/>
            <a:ext cx="5929313" cy="593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27317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2362DCC-92C2-84E9-7DEB-9C9C854A89C3}"/>
              </a:ext>
            </a:extLst>
          </p:cNvPr>
          <p:cNvSpPr txBox="1"/>
          <p:nvPr/>
        </p:nvSpPr>
        <p:spPr>
          <a:xfrm>
            <a:off x="475890" y="138348"/>
            <a:ext cx="1124021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b="1" spc="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Left: Bleeding stages according to Forrest </a:t>
            </a:r>
          </a:p>
          <a:p>
            <a:pPr algn="ctr"/>
            <a:r>
              <a:rPr lang="en-GB" sz="2000" b="1" spc="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Right: Ligature a. </a:t>
            </a:r>
            <a:r>
              <a:rPr lang="en-GB" sz="2000" b="1" spc="6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gastroduodenalis</a:t>
            </a:r>
            <a:r>
              <a:rPr lang="en-GB" sz="2000" b="1" spc="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through </a:t>
            </a:r>
            <a:r>
              <a:rPr lang="en-GB" sz="2000" b="1" spc="6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pylorotomy</a:t>
            </a:r>
            <a:endParaRPr lang="en-GB" sz="2000" b="1" spc="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7" descr="radA2B7C.jpg">
            <a:extLst>
              <a:ext uri="{FF2B5EF4-FFF2-40B4-BE49-F238E27FC236}">
                <a16:creationId xmlns:a16="http://schemas.microsoft.com/office/drawing/2014/main" id="{407F19AB-0318-3081-5E5E-D14488A0BA3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903" y="1000125"/>
            <a:ext cx="4086225" cy="585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rad295FF.jpg">
            <a:extLst>
              <a:ext uri="{FF2B5EF4-FFF2-40B4-BE49-F238E27FC236}">
                <a16:creationId xmlns:a16="http://schemas.microsoft.com/office/drawing/2014/main" id="{E062A9FF-95FD-5002-99AD-F04B6F0D15BD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4441" y="1000125"/>
            <a:ext cx="2571750" cy="585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radB1E10.jpg">
            <a:extLst>
              <a:ext uri="{FF2B5EF4-FFF2-40B4-BE49-F238E27FC236}">
                <a16:creationId xmlns:a16="http://schemas.microsoft.com/office/drawing/2014/main" id="{12FC146C-142B-45C2-C7BB-765BBFD44049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128" y="1000125"/>
            <a:ext cx="2500313" cy="585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39381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3C18127-1505-BCBD-B064-B605891804DB}"/>
              </a:ext>
            </a:extLst>
          </p:cNvPr>
          <p:cNvSpPr txBox="1"/>
          <p:nvPr/>
        </p:nvSpPr>
        <p:spPr>
          <a:xfrm>
            <a:off x="3048719" y="233717"/>
            <a:ext cx="609456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spc="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Bleeding ulcer suture</a:t>
            </a:r>
          </a:p>
        </p:txBody>
      </p:sp>
      <p:pic>
        <p:nvPicPr>
          <p:cNvPr id="4" name="Picture 6" descr="rad989BD.jpg">
            <a:extLst>
              <a:ext uri="{FF2B5EF4-FFF2-40B4-BE49-F238E27FC236}">
                <a16:creationId xmlns:a16="http://schemas.microsoft.com/office/drawing/2014/main" id="{FC5C3DCE-DB6C-6149-607D-EF46F98DC6E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622" y="909283"/>
            <a:ext cx="428625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rad16B8E.jpg">
            <a:extLst>
              <a:ext uri="{FF2B5EF4-FFF2-40B4-BE49-F238E27FC236}">
                <a16:creationId xmlns:a16="http://schemas.microsoft.com/office/drawing/2014/main" id="{F0EB8143-CC72-4DB0-BD71-D6FC52FB3B79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285" y="909283"/>
            <a:ext cx="4859337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51794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76E1E7A-BBA4-B7E9-D4C2-D081B75D4C4F}"/>
              </a:ext>
            </a:extLst>
          </p:cNvPr>
          <p:cNvSpPr txBox="1"/>
          <p:nvPr/>
        </p:nvSpPr>
        <p:spPr>
          <a:xfrm>
            <a:off x="40256" y="138825"/>
            <a:ext cx="1211148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spc="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Exclusion and resection of gastroduodenal ulcer</a:t>
            </a:r>
          </a:p>
        </p:txBody>
      </p:sp>
      <p:pic>
        <p:nvPicPr>
          <p:cNvPr id="4" name="Content Placeholder 7" descr="radA1B1E.jpg">
            <a:extLst>
              <a:ext uri="{FF2B5EF4-FFF2-40B4-BE49-F238E27FC236}">
                <a16:creationId xmlns:a16="http://schemas.microsoft.com/office/drawing/2014/main" id="{6E72D4B7-FCD6-71D3-82D5-DB2DF6C3BC50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71446" y="1083693"/>
            <a:ext cx="4572000" cy="5429250"/>
          </a:xfrm>
          <a:prstGeom prst="rect">
            <a:avLst/>
          </a:prstGeom>
        </p:spPr>
      </p:pic>
      <p:pic>
        <p:nvPicPr>
          <p:cNvPr id="5" name="Picture 7" descr="Resekcija kod krvarenja sa male krivine">
            <a:extLst>
              <a:ext uri="{FF2B5EF4-FFF2-40B4-BE49-F238E27FC236}">
                <a16:creationId xmlns:a16="http://schemas.microsoft.com/office/drawing/2014/main" id="{A11C5A6A-485C-D405-8919-2CE4FA220D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446" y="1083693"/>
            <a:ext cx="4572000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13518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C85CDD8-9616-F90A-8163-C971FA0C2707}"/>
              </a:ext>
            </a:extLst>
          </p:cNvPr>
          <p:cNvSpPr txBox="1"/>
          <p:nvPr/>
        </p:nvSpPr>
        <p:spPr>
          <a:xfrm>
            <a:off x="648419" y="138825"/>
            <a:ext cx="1089516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spc="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Ligatures of arteries around a bleeding ulcer</a:t>
            </a:r>
          </a:p>
        </p:txBody>
      </p:sp>
      <p:pic>
        <p:nvPicPr>
          <p:cNvPr id="4" name="Picture 5" descr="radA185C.jpg">
            <a:extLst>
              <a:ext uri="{FF2B5EF4-FFF2-40B4-BE49-F238E27FC236}">
                <a16:creationId xmlns:a16="http://schemas.microsoft.com/office/drawing/2014/main" id="{BCE6A5B3-1322-7A25-63D1-EEFA945E62E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216043"/>
            <a:ext cx="9144000" cy="550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3476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B070A42-8B7D-DB8D-59A8-2DD289173616}"/>
              </a:ext>
            </a:extLst>
          </p:cNvPr>
          <p:cNvSpPr txBox="1"/>
          <p:nvPr/>
        </p:nvSpPr>
        <p:spPr>
          <a:xfrm>
            <a:off x="471054" y="347115"/>
            <a:ext cx="11249891" cy="60631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x-none" sz="3200" b="1" spc="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Scope and character</a:t>
            </a:r>
            <a:endParaRPr lang="en-US" sz="3200" b="1" spc="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sz="3200" b="1" spc="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GB" sz="1800" spc="3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x-none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Massive , dramatic , dangerous as per life, scarce, slow, compensated, hidden, occult, exhausting  </a:t>
            </a:r>
            <a:endParaRPr lang="en-GB" sz="24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x-none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GB" sz="24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x-none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Localization</a:t>
            </a:r>
            <a:endParaRPr lang="en-GB" sz="24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x-none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GB" sz="24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</a:t>
            </a:r>
            <a:r>
              <a:rPr lang="x-none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pper GIT </a:t>
            </a:r>
            <a:r>
              <a:rPr lang="en-US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r>
              <a:rPr lang="x-none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leeding  </a:t>
            </a:r>
            <a:endParaRPr lang="en-US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>
              <a:spcBef>
                <a:spcPts val="0"/>
              </a:spcBef>
              <a:spcAft>
                <a:spcPts val="0"/>
              </a:spcAft>
            </a:pPr>
            <a:endParaRPr lang="en-GB" sz="24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x-none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Hematemesis and melena</a:t>
            </a:r>
            <a:endParaRPr lang="en-GB" sz="24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x-none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GB" sz="24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x-none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</a:t>
            </a:r>
            <a:r>
              <a:rPr lang="en-US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</a:t>
            </a:r>
            <a:r>
              <a:rPr lang="x-none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ower GIT 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bleeding</a:t>
            </a:r>
            <a:r>
              <a:rPr lang="x-none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2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GB" sz="24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x-none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Rectoragia and hematochezia</a:t>
            </a:r>
            <a:endParaRPr lang="en-GB" sz="24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x-none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GB" sz="18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9910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420BA33-EE26-E3C5-FE75-7493044A5C19}"/>
              </a:ext>
            </a:extLst>
          </p:cNvPr>
          <p:cNvSpPr txBox="1"/>
          <p:nvPr/>
        </p:nvSpPr>
        <p:spPr>
          <a:xfrm>
            <a:off x="475890" y="95216"/>
            <a:ext cx="1124021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spc="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Operative treatment of bleeding from the upper GIT parts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E8AC19-47D1-6536-29A9-DE5BDABEA1C7}"/>
              </a:ext>
            </a:extLst>
          </p:cNvPr>
          <p:cNvSpPr txBox="1"/>
          <p:nvPr/>
        </p:nvSpPr>
        <p:spPr>
          <a:xfrm>
            <a:off x="475890" y="1196837"/>
            <a:ext cx="11240219" cy="5565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Resection methods on the </a:t>
            </a:r>
            <a:r>
              <a:rPr lang="en-GB" sz="2400" b="1" spc="3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gastroduodenum</a:t>
            </a: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excision or exclusion of the ulcer niche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Vagotomy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Gastrectomy for stomach </a:t>
            </a:r>
            <a:r>
              <a:rPr lang="en-GB" sz="2400" b="1" spc="3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tumors</a:t>
            </a:r>
            <a:endParaRPr lang="en-GB" sz="2400" b="1" spc="3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Radical operations of </a:t>
            </a:r>
            <a:r>
              <a:rPr lang="en-GB" sz="2400" b="1" spc="3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esophageal</a:t>
            </a: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varices (transection according to </a:t>
            </a:r>
            <a:r>
              <a:rPr lang="en-GB" sz="2400" b="1" spc="3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Sagiara</a:t>
            </a: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mucosal excisions)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Portocaval and splenorenal shunt in portal hypertension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Esophagogastric resections or sutures in Mallory-Weiss and </a:t>
            </a:r>
            <a:r>
              <a:rPr lang="en-GB" sz="2400" b="1" spc="3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Boerhave</a:t>
            </a: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syndrome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Zollinger-Ellison syndrome surgery</a:t>
            </a:r>
          </a:p>
        </p:txBody>
      </p:sp>
    </p:spTree>
    <p:extLst>
      <p:ext uri="{BB962C8B-B14F-4D97-AF65-F5344CB8AC3E}">
        <p14:creationId xmlns:p14="http://schemas.microsoft.com/office/powerpoint/2010/main" val="42404086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26A9E0B-7172-4C07-7C45-988E874F9DE1}"/>
              </a:ext>
            </a:extLst>
          </p:cNvPr>
          <p:cNvSpPr txBox="1"/>
          <p:nvPr/>
        </p:nvSpPr>
        <p:spPr>
          <a:xfrm>
            <a:off x="1610264" y="87068"/>
            <a:ext cx="897147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spc="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Technique and types of vagotomy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360796-1A6B-B41B-2BED-13810A9033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676" y="740850"/>
            <a:ext cx="4944200" cy="60557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9713B18-E172-5AB8-78B2-3C3EA3CDA8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740850"/>
            <a:ext cx="5659574" cy="6055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5170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ADDC266-4D88-5707-E5A3-E367D2F8AE4E}"/>
              </a:ext>
            </a:extLst>
          </p:cNvPr>
          <p:cNvSpPr txBox="1"/>
          <p:nvPr/>
        </p:nvSpPr>
        <p:spPr>
          <a:xfrm>
            <a:off x="152400" y="87068"/>
            <a:ext cx="11887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spc="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Resection methods on the </a:t>
            </a:r>
            <a:r>
              <a:rPr lang="en-GB" sz="3200" b="1" spc="6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gastroduodenum</a:t>
            </a:r>
            <a:endParaRPr lang="en-GB" sz="3200" b="1" spc="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0FE92D5-5FA2-FB36-2E54-BC630B066EE1}"/>
              </a:ext>
            </a:extLst>
          </p:cNvPr>
          <p:cNvGrpSpPr/>
          <p:nvPr/>
        </p:nvGrpSpPr>
        <p:grpSpPr>
          <a:xfrm>
            <a:off x="1035170" y="706347"/>
            <a:ext cx="10187796" cy="5961872"/>
            <a:chOff x="1035170" y="1238969"/>
            <a:chExt cx="9144000" cy="5429250"/>
          </a:xfrm>
        </p:grpSpPr>
        <p:pic>
          <p:nvPicPr>
            <p:cNvPr id="4" name="Picture 6" descr="rad33C10.jpg">
              <a:extLst>
                <a:ext uri="{FF2B5EF4-FFF2-40B4-BE49-F238E27FC236}">
                  <a16:creationId xmlns:a16="http://schemas.microsoft.com/office/drawing/2014/main" id="{19DF9BA9-FC60-A927-F2BA-F18DA311996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5170" y="1238969"/>
              <a:ext cx="3571875" cy="5429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7" descr="rad3FF3D.jpg">
              <a:extLst>
                <a:ext uri="{FF2B5EF4-FFF2-40B4-BE49-F238E27FC236}">
                  <a16:creationId xmlns:a16="http://schemas.microsoft.com/office/drawing/2014/main" id="{AA92BC3A-0B97-4E76-6904-B88616493E69}"/>
                </a:ext>
              </a:extLst>
            </p:cNvPr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99108" y="1238969"/>
              <a:ext cx="5580062" cy="5429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097100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8B19528-2FDB-6001-446F-54B8813B91F4}"/>
              </a:ext>
            </a:extLst>
          </p:cNvPr>
          <p:cNvSpPr txBox="1"/>
          <p:nvPr/>
        </p:nvSpPr>
        <p:spPr>
          <a:xfrm>
            <a:off x="721742" y="233716"/>
            <a:ext cx="1074851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spc="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Bleeding from the lower parts of the GIT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70984-CFBB-F998-EBCC-62E06C55A256}"/>
              </a:ext>
            </a:extLst>
          </p:cNvPr>
          <p:cNvSpPr txBox="1"/>
          <p:nvPr/>
        </p:nvSpPr>
        <p:spPr>
          <a:xfrm>
            <a:off x="912600" y="2031021"/>
            <a:ext cx="11423174" cy="27959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Dramatic, massive, life-threatening (</a:t>
            </a:r>
            <a:r>
              <a:rPr lang="en-GB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angiectasia</a:t>
            </a: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diverticulitis)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Rectorrhagia</a:t>
            </a: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(fresh blood with coagulum in ulcerative colitis)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Hematochezia</a:t>
            </a: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slow, scanty, mixed with stool in rectal </a:t>
            </a:r>
            <a:r>
              <a:rPr lang="en-GB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tumors</a:t>
            </a:r>
            <a:endParaRPr lang="en-GB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Hemorrhoidal – blood after stool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Occult - right colon, amebiasis</a:t>
            </a:r>
          </a:p>
        </p:txBody>
      </p:sp>
    </p:spTree>
    <p:extLst>
      <p:ext uri="{BB962C8B-B14F-4D97-AF65-F5344CB8AC3E}">
        <p14:creationId xmlns:p14="http://schemas.microsoft.com/office/powerpoint/2010/main" val="13531941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49BF228-D789-228A-137E-BB5C2A6CC033}"/>
              </a:ext>
            </a:extLst>
          </p:cNvPr>
          <p:cNvGrpSpPr/>
          <p:nvPr/>
        </p:nvGrpSpPr>
        <p:grpSpPr>
          <a:xfrm>
            <a:off x="889958" y="133709"/>
            <a:ext cx="10412083" cy="6590581"/>
            <a:chOff x="0" y="0"/>
            <a:chExt cx="9144000" cy="6858000"/>
          </a:xfrm>
        </p:grpSpPr>
        <p:pic>
          <p:nvPicPr>
            <p:cNvPr id="2" name="Content Placeholder 8" descr="rad9D29C.jpg">
              <a:extLst>
                <a:ext uri="{FF2B5EF4-FFF2-40B4-BE49-F238E27FC236}">
                  <a16:creationId xmlns:a16="http://schemas.microsoft.com/office/drawing/2014/main" id="{92615B28-46E5-B208-DB52-3FDFDF05FF74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0" y="2708275"/>
              <a:ext cx="3851275" cy="4149725"/>
            </a:xfrm>
            <a:prstGeom prst="rect">
              <a:avLst/>
            </a:prstGeom>
          </p:spPr>
        </p:pic>
        <p:pic>
          <p:nvPicPr>
            <p:cNvPr id="3" name="Picture 12" descr="Slika-10">
              <a:extLst>
                <a:ext uri="{FF2B5EF4-FFF2-40B4-BE49-F238E27FC236}">
                  <a16:creationId xmlns:a16="http://schemas.microsoft.com/office/drawing/2014/main" id="{12D5F413-83F7-0628-E7CB-547DB5088D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lum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175" r="50769" b="31673"/>
            <a:stretch>
              <a:fillRect/>
            </a:stretch>
          </p:blipFill>
          <p:spPr bwMode="auto">
            <a:xfrm>
              <a:off x="3851275" y="0"/>
              <a:ext cx="5292725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9" descr="rad36E92.jpg">
              <a:extLst>
                <a:ext uri="{FF2B5EF4-FFF2-40B4-BE49-F238E27FC236}">
                  <a16:creationId xmlns:a16="http://schemas.microsoft.com/office/drawing/2014/main" id="{A816BFC1-3032-09B9-218F-A853518CC0B2}"/>
                </a:ext>
              </a:extLst>
            </p:cNvPr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851275" cy="2695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25239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55024A3-34E6-53EC-A68F-221194883EF4}"/>
              </a:ext>
            </a:extLst>
          </p:cNvPr>
          <p:cNvSpPr txBox="1"/>
          <p:nvPr/>
        </p:nvSpPr>
        <p:spPr>
          <a:xfrm>
            <a:off x="697345" y="226353"/>
            <a:ext cx="107973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spc="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Hematemesis - Vomiting of blood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8AA63D-6A8A-CACE-3311-7793D83F61D7}"/>
              </a:ext>
            </a:extLst>
          </p:cNvPr>
          <p:cNvSpPr txBox="1"/>
          <p:nvPr/>
        </p:nvSpPr>
        <p:spPr>
          <a:xfrm>
            <a:off x="697345" y="1754022"/>
            <a:ext cx="10797309" cy="33499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Massive, fresh red blood - </a:t>
            </a:r>
            <a:r>
              <a:rPr lang="en-GB" sz="2400" b="1" spc="3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esophageal</a:t>
            </a: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varices, penetrating ulcer in </a:t>
            </a:r>
            <a:r>
              <a:rPr lang="en-GB" sz="2400" b="1" spc="3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neighboring</a:t>
            </a: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organs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Coagulum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Greater gastric artery, duodenal ulcer with open pylorus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Black coffee grounds - </a:t>
            </a:r>
            <a:r>
              <a:rPr lang="en-GB" sz="2400" b="1" spc="3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methemoglobin</a:t>
            </a: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blood that has been in the stomach for a long time</a:t>
            </a:r>
          </a:p>
        </p:txBody>
      </p:sp>
    </p:spTree>
    <p:extLst>
      <p:ext uri="{BB962C8B-B14F-4D97-AF65-F5344CB8AC3E}">
        <p14:creationId xmlns:p14="http://schemas.microsoft.com/office/powerpoint/2010/main" val="3414497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253FEF8-03D6-E3C8-A389-3C08D1363052}"/>
              </a:ext>
            </a:extLst>
          </p:cNvPr>
          <p:cNvSpPr txBox="1"/>
          <p:nvPr/>
        </p:nvSpPr>
        <p:spPr>
          <a:xfrm>
            <a:off x="701963" y="244872"/>
            <a:ext cx="10788073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600" b="1" spc="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Melena </a:t>
            </a:r>
          </a:p>
          <a:p>
            <a:pPr algn="ctr"/>
            <a:endParaRPr lang="en-GB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2400" b="1" spc="3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Bleeding on the anus originating above the ligament of Treitz, </a:t>
            </a:r>
            <a:r>
              <a:rPr lang="en-GB" sz="2400" b="1" spc="3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methemoglobin</a:t>
            </a:r>
            <a:endParaRPr lang="en-GB" sz="2400" b="1" spc="3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67E6B9-4396-0E14-BF18-D85F561B2E4E}"/>
              </a:ext>
            </a:extLst>
          </p:cNvPr>
          <p:cNvSpPr txBox="1"/>
          <p:nvPr/>
        </p:nvSpPr>
        <p:spPr>
          <a:xfrm>
            <a:off x="701963" y="2470927"/>
            <a:ext cx="10788073" cy="27959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Tarry - red massive, liquid stools with coagulum - larger arteries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Tarry, mushy stools - fresh ulcer bleeding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Tarry hard stools - ulcerous old bleeding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spc="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Occult bleeding - erosions of the stomach</a:t>
            </a:r>
          </a:p>
        </p:txBody>
      </p:sp>
    </p:spTree>
    <p:extLst>
      <p:ext uri="{BB962C8B-B14F-4D97-AF65-F5344CB8AC3E}">
        <p14:creationId xmlns:p14="http://schemas.microsoft.com/office/powerpoint/2010/main" val="3673813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A049450-9E04-77AA-B12A-545A642268F4}"/>
              </a:ext>
            </a:extLst>
          </p:cNvPr>
          <p:cNvSpPr txBox="1"/>
          <p:nvPr/>
        </p:nvSpPr>
        <p:spPr>
          <a:xfrm>
            <a:off x="646545" y="346425"/>
            <a:ext cx="1084349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spc="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Sources of bleeding from the upper parts of the GIT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E75BE5-5E5A-83FF-CF0F-B63EA267E840}"/>
              </a:ext>
            </a:extLst>
          </p:cNvPr>
          <p:cNvSpPr txBox="1"/>
          <p:nvPr/>
        </p:nvSpPr>
        <p:spPr>
          <a:xfrm>
            <a:off x="1016000" y="2149019"/>
            <a:ext cx="10160000" cy="4524315"/>
          </a:xfrm>
          <a:prstGeom prst="rect">
            <a:avLst/>
          </a:prstGeom>
          <a:noFill/>
        </p:spPr>
        <p:txBody>
          <a:bodyPr wrap="square" numCol="2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Esophageal</a:t>
            </a: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varicosities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Stomach and duodenal ulcers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Gastritis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Hyperplasia of the stomach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GB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Menetrier</a:t>
            </a:r>
            <a:endParaRPr lang="en-GB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Stress ulcers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GB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GB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Stomach </a:t>
            </a:r>
            <a:r>
              <a:rPr lang="en-GB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tumors</a:t>
            </a: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carcinomas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Mallory-Weiss syndrome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Zollinger-Ellison syndrome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Boerhave</a:t>
            </a: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syndrome, GEP rupture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Duodenal diverticula</a:t>
            </a:r>
          </a:p>
        </p:txBody>
      </p:sp>
    </p:spTree>
    <p:extLst>
      <p:ext uri="{BB962C8B-B14F-4D97-AF65-F5344CB8AC3E}">
        <p14:creationId xmlns:p14="http://schemas.microsoft.com/office/powerpoint/2010/main" val="743515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C3BEC4D-A69E-8963-7FA9-A9CBF86B697D}"/>
              </a:ext>
            </a:extLst>
          </p:cNvPr>
          <p:cNvSpPr txBox="1"/>
          <p:nvPr/>
        </p:nvSpPr>
        <p:spPr>
          <a:xfrm>
            <a:off x="637309" y="217116"/>
            <a:ext cx="1091738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spc="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Acute lesion of the gastric mucosa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9D2F0B-CD8D-E98B-0995-910450FD1FCE}"/>
              </a:ext>
            </a:extLst>
          </p:cNvPr>
          <p:cNvSpPr txBox="1"/>
          <p:nvPr/>
        </p:nvSpPr>
        <p:spPr>
          <a:xfrm>
            <a:off x="1708726" y="2031021"/>
            <a:ext cx="9781309" cy="27959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Acute erosive gastritis - in shock and sepsis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Acute </a:t>
            </a:r>
            <a:r>
              <a:rPr lang="en-GB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hemorrhagic</a:t>
            </a: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gastritis - in alcoholics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Stress </a:t>
            </a:r>
            <a:r>
              <a:rPr lang="en-GB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gastroduodenitis</a:t>
            </a: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erosions are not deeper than laminae muscularis mucosae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Stress ulcers - with burns (Curling), brain injuries (Cushing)</a:t>
            </a:r>
          </a:p>
        </p:txBody>
      </p:sp>
    </p:spTree>
    <p:extLst>
      <p:ext uri="{BB962C8B-B14F-4D97-AF65-F5344CB8AC3E}">
        <p14:creationId xmlns:p14="http://schemas.microsoft.com/office/powerpoint/2010/main" val="183989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00103DC-E620-296B-52E7-1455A593C75E}"/>
              </a:ext>
            </a:extLst>
          </p:cNvPr>
          <p:cNvSpPr txBox="1"/>
          <p:nvPr/>
        </p:nvSpPr>
        <p:spPr>
          <a:xfrm>
            <a:off x="609600" y="309526"/>
            <a:ext cx="1098203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spc="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Morphological - histological difference between ulcer and erosion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E8BD706-8DBB-80CA-41DE-68773475EE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42"/>
          <a:stretch/>
        </p:blipFill>
        <p:spPr>
          <a:xfrm>
            <a:off x="82676" y="2133600"/>
            <a:ext cx="6844628" cy="40281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8FB305A-0CB4-C8BD-B0A4-49D6D25B94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6270" y="2102849"/>
            <a:ext cx="5043054" cy="408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055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8DD8111-1B4E-0FD6-4BA8-74CAF3A1394E}"/>
              </a:ext>
            </a:extLst>
          </p:cNvPr>
          <p:cNvSpPr txBox="1"/>
          <p:nvPr/>
        </p:nvSpPr>
        <p:spPr>
          <a:xfrm>
            <a:off x="3048719" y="95693"/>
            <a:ext cx="60945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600" b="1" spc="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Erosive gastritis</a:t>
            </a:r>
          </a:p>
        </p:txBody>
      </p:sp>
      <p:pic>
        <p:nvPicPr>
          <p:cNvPr id="4" name="Picture 5" descr="rad22870.jpg">
            <a:extLst>
              <a:ext uri="{FF2B5EF4-FFF2-40B4-BE49-F238E27FC236}">
                <a16:creationId xmlns:a16="http://schemas.microsoft.com/office/drawing/2014/main" id="{51AFDC05-368D-5CA6-746E-15D11F22ED6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42025"/>
            <a:ext cx="12192000" cy="6115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34051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4B29EFC-ABAA-0B00-8181-23261D0798D0}"/>
              </a:ext>
            </a:extLst>
          </p:cNvPr>
          <p:cNvSpPr txBox="1"/>
          <p:nvPr/>
        </p:nvSpPr>
        <p:spPr>
          <a:xfrm>
            <a:off x="894271" y="156078"/>
            <a:ext cx="1040345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spc="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Scheme and operative preparation</a:t>
            </a:r>
          </a:p>
          <a:p>
            <a:pPr algn="ctr"/>
            <a:r>
              <a:rPr lang="en-GB" sz="3200" b="1" spc="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Mallory-Weiss syndrome</a:t>
            </a:r>
          </a:p>
        </p:txBody>
      </p:sp>
      <p:pic>
        <p:nvPicPr>
          <p:cNvPr id="4" name="Picture 6" descr="rad9F240.jpg">
            <a:extLst>
              <a:ext uri="{FF2B5EF4-FFF2-40B4-BE49-F238E27FC236}">
                <a16:creationId xmlns:a16="http://schemas.microsoft.com/office/drawing/2014/main" id="{9F07A8ED-77F4-9236-E697-CAB1B94E711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566" y="1233296"/>
            <a:ext cx="5643562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rad4326E.jpg">
            <a:extLst>
              <a:ext uri="{FF2B5EF4-FFF2-40B4-BE49-F238E27FC236}">
                <a16:creationId xmlns:a16="http://schemas.microsoft.com/office/drawing/2014/main" id="{FE55B991-B23E-F4A0-2A67-901916DA6170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128" y="1233296"/>
            <a:ext cx="3500438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9966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500</Words>
  <Application>Microsoft Office PowerPoint</Application>
  <PresentationFormat>Widescreen</PresentationFormat>
  <Paragraphs>94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mladen pavlovic</dc:creator>
  <cp:lastModifiedBy>mladen pavlovic</cp:lastModifiedBy>
  <cp:revision>31</cp:revision>
  <dcterms:created xsi:type="dcterms:W3CDTF">2023-09-24T19:14:12Z</dcterms:created>
  <dcterms:modified xsi:type="dcterms:W3CDTF">2023-09-24T21:11:45Z</dcterms:modified>
</cp:coreProperties>
</file>