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68"/>
  </p:notesMasterIdLst>
  <p:handoutMasterIdLst>
    <p:handoutMasterId r:id="rId69"/>
  </p:handoutMasterIdLst>
  <p:sldIdLst>
    <p:sldId id="322" r:id="rId5"/>
    <p:sldId id="324" r:id="rId6"/>
    <p:sldId id="269"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343" r:id="rId25"/>
    <p:sldId id="344" r:id="rId26"/>
    <p:sldId id="345" r:id="rId27"/>
    <p:sldId id="346" r:id="rId28"/>
    <p:sldId id="349" r:id="rId29"/>
    <p:sldId id="350" r:id="rId30"/>
    <p:sldId id="351" r:id="rId31"/>
    <p:sldId id="352" r:id="rId32"/>
    <p:sldId id="353" r:id="rId33"/>
    <p:sldId id="354" r:id="rId34"/>
    <p:sldId id="355" r:id="rId35"/>
    <p:sldId id="356" r:id="rId36"/>
    <p:sldId id="357" r:id="rId37"/>
    <p:sldId id="358" r:id="rId38"/>
    <p:sldId id="359" r:id="rId39"/>
    <p:sldId id="360" r:id="rId40"/>
    <p:sldId id="361" r:id="rId41"/>
    <p:sldId id="362" r:id="rId42"/>
    <p:sldId id="363" r:id="rId43"/>
    <p:sldId id="364" r:id="rId44"/>
    <p:sldId id="365" r:id="rId45"/>
    <p:sldId id="366" r:id="rId46"/>
    <p:sldId id="367" r:id="rId47"/>
    <p:sldId id="347" r:id="rId48"/>
    <p:sldId id="348" r:id="rId49"/>
    <p:sldId id="368" r:id="rId50"/>
    <p:sldId id="369" r:id="rId51"/>
    <p:sldId id="370" r:id="rId52"/>
    <p:sldId id="371" r:id="rId53"/>
    <p:sldId id="372" r:id="rId54"/>
    <p:sldId id="373" r:id="rId55"/>
    <p:sldId id="374" r:id="rId56"/>
    <p:sldId id="375" r:id="rId57"/>
    <p:sldId id="376" r:id="rId58"/>
    <p:sldId id="377" r:id="rId59"/>
    <p:sldId id="378" r:id="rId60"/>
    <p:sldId id="379" r:id="rId61"/>
    <p:sldId id="380" r:id="rId62"/>
    <p:sldId id="381" r:id="rId63"/>
    <p:sldId id="382" r:id="rId64"/>
    <p:sldId id="383" r:id="rId65"/>
    <p:sldId id="384" r:id="rId66"/>
    <p:sldId id="385" r:id="rId67"/>
  </p:sldIdLst>
  <p:sldSz cx="12188825" cy="6858000"/>
  <p:notesSz cx="6858000" cy="9144000"/>
  <p:custDataLst>
    <p:tags r:id="rId70"/>
  </p:custDataLst>
  <p:defaultTextStyle>
    <a:defPPr rtl="0">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030">
          <p15:clr>
            <a:srgbClr val="A4A3A4"/>
          </p15:clr>
        </p15:guide>
        <p15:guide id="3" orient="horz" pos="1200">
          <p15:clr>
            <a:srgbClr val="A4A3A4"/>
          </p15:clr>
        </p15:guide>
        <p15:guide id="4" orient="horz" pos="1008">
          <p15:clr>
            <a:srgbClr val="A4A3A4"/>
          </p15:clr>
        </p15:guide>
        <p15:guide id="5" orient="horz" pos="3792">
          <p15:clr>
            <a:srgbClr val="A4A3A4"/>
          </p15:clr>
        </p15:guide>
        <p15:guide id="6" orient="horz">
          <p15:clr>
            <a:srgbClr val="A4A3A4"/>
          </p15:clr>
        </p15:guide>
        <p15:guide id="7" orient="horz" pos="3360">
          <p15:clr>
            <a:srgbClr val="A4A3A4"/>
          </p15:clr>
        </p15:guide>
        <p15:guide id="8" orient="horz" pos="3312">
          <p15:clr>
            <a:srgbClr val="A4A3A4"/>
          </p15:clr>
        </p15:guide>
        <p15:guide id="9" orient="horz" pos="240">
          <p15:clr>
            <a:srgbClr val="A4A3A4"/>
          </p15:clr>
        </p15:guide>
        <p15:guide id="10" orient="horz" pos="432">
          <p15:clr>
            <a:srgbClr val="A4A3A4"/>
          </p15:clr>
        </p15:guide>
        <p15:guide id="11" orient="horz" pos="2784">
          <p15:clr>
            <a:srgbClr val="A4A3A4"/>
          </p15:clr>
        </p15:guide>
        <p15:guide id="12" pos="3839">
          <p15:clr>
            <a:srgbClr val="A4A3A4"/>
          </p15:clr>
        </p15:guide>
        <p15:guide id="13" pos="959">
          <p15:clr>
            <a:srgbClr val="A4A3A4"/>
          </p15:clr>
        </p15:guide>
        <p15:guide id="14" pos="6143">
          <p15:clr>
            <a:srgbClr val="A4A3A4"/>
          </p15:clr>
        </p15:guide>
        <p15:guide id="15" pos="1247">
          <p15:clr>
            <a:srgbClr val="A4A3A4"/>
          </p15:clr>
        </p15:guide>
        <p15:guide id="16" pos="7007">
          <p15:clr>
            <a:srgbClr val="A4A3A4"/>
          </p15:clr>
        </p15:guide>
        <p15:guide id="17" pos="5855">
          <p15:clr>
            <a:srgbClr val="A4A3A4"/>
          </p15:clr>
        </p15:guide>
        <p15:guide id="18" pos="671">
          <p15:clr>
            <a:srgbClr val="A4A3A4"/>
          </p15:clr>
        </p15:guide>
        <p15:guide id="19" pos="7151">
          <p15:clr>
            <a:srgbClr val="A4A3A4"/>
          </p15:clr>
        </p15:guide>
        <p15:guide id="20" pos="311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81" autoAdjust="0"/>
  </p:normalViewPr>
  <p:slideViewPr>
    <p:cSldViewPr showGuides="1">
      <p:cViewPr varScale="1">
        <p:scale>
          <a:sx n="111" d="100"/>
          <a:sy n="111" d="100"/>
        </p:scale>
        <p:origin x="594" y="96"/>
      </p:cViewPr>
      <p:guideLst>
        <p:guide orient="horz" pos="2160"/>
        <p:guide orient="horz" pos="4030"/>
        <p:guide orient="horz" pos="1200"/>
        <p:guide orient="horz" pos="1008"/>
        <p:guide orient="horz" pos="3792"/>
        <p:guide orient="horz"/>
        <p:guide orient="horz" pos="3360"/>
        <p:guide orient="horz" pos="3312"/>
        <p:guide orient="horz" pos="240"/>
        <p:guide orient="horz" pos="432"/>
        <p:guide orient="horz" pos="2784"/>
        <p:guide pos="3839"/>
        <p:guide pos="959"/>
        <p:guide pos="6143"/>
        <p:guide pos="1247"/>
        <p:guide pos="7007"/>
        <p:guide pos="5855"/>
        <p:guide pos="671"/>
        <p:guide pos="7151"/>
        <p:guide pos="3119"/>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100" d="100"/>
          <a:sy n="100" d="100"/>
        </p:scale>
        <p:origin x="1842" y="7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60809163-5EF3-4B24-8B00-308E72C4F9C9}" type="datetime1">
              <a:rPr lang="en-GB" smtClean="0"/>
              <a:t>24/09/2023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9F912AB-2776-42F2-A957-313FC7EFEDB9}" type="slidenum">
              <a:rPr lang="en-GB" smtClean="0"/>
              <a:t>‹#›</a:t>
            </a:fld>
            <a:endParaRPr lang="en-GB" dirty="0"/>
          </a:p>
        </p:txBody>
      </p:sp>
    </p:spTree>
    <p:extLst>
      <p:ext uri="{BB962C8B-B14F-4D97-AF65-F5344CB8AC3E}">
        <p14:creationId xmlns:p14="http://schemas.microsoft.com/office/powerpoint/2010/main" val="39320657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GB" noProof="0"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D43C001C-CA2E-4CA8-A66D-7022C1E9493D}" type="datetime1">
              <a:rPr lang="en-GB" noProof="0" smtClean="0"/>
              <a:t>24/09/2023</a:t>
            </a:fld>
            <a:endParaRPr lang="en-GB" noProof="0"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n-GB" noProof="0" dirty="0"/>
              <a:t>Click to edit Master text styles</a:t>
            </a:r>
          </a:p>
          <a:p>
            <a:pPr lvl="1" rtl="0"/>
            <a:r>
              <a:rPr lang="en-GB" noProof="0" dirty="0"/>
              <a:t>Second level</a:t>
            </a:r>
          </a:p>
          <a:p>
            <a:pPr lvl="2" rtl="0"/>
            <a:r>
              <a:rPr lang="en-GB" noProof="0" dirty="0"/>
              <a:t>Third level</a:t>
            </a:r>
          </a:p>
          <a:p>
            <a:pPr lvl="3" rtl="0"/>
            <a:r>
              <a:rPr lang="en-GB" noProof="0" dirty="0"/>
              <a:t>Fourth level</a:t>
            </a:r>
          </a:p>
          <a:p>
            <a:pPr lvl="4" rtl="0"/>
            <a:r>
              <a:rPr lang="en-GB"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GB" noProof="0"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F93199CD-3E1B-4AE6-990F-76F925F5EA9F}" type="slidenum">
              <a:rPr lang="en-GB" noProof="0" smtClean="0"/>
              <a:t>‹#›</a:t>
            </a:fld>
            <a:endParaRPr lang="en-GB" noProof="0" dirty="0"/>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10"/>
          </p:nvPr>
        </p:nvSpPr>
        <p:spPr/>
        <p:txBody>
          <a:bodyPr rtlCol="0"/>
          <a:lstStyle/>
          <a:p>
            <a:pPr rtl="0"/>
            <a:fld id="{F93199CD-3E1B-4AE6-990F-76F925F5EA9F}" type="slidenum">
              <a:rPr lang="en-GB" smtClean="0"/>
              <a:t>1</a:t>
            </a:fld>
            <a:endParaRPr lang="en-GB" dirty="0"/>
          </a:p>
        </p:txBody>
      </p:sp>
    </p:spTree>
    <p:extLst>
      <p:ext uri="{BB962C8B-B14F-4D97-AF65-F5344CB8AC3E}">
        <p14:creationId xmlns:p14="http://schemas.microsoft.com/office/powerpoint/2010/main" val="3622955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E53B233C-D534-85AD-7CA5-84B9B0CD72A4}"/>
              </a:ext>
            </a:extLst>
          </p:cNvPr>
          <p:cNvSpPr>
            <a:spLocks noGrp="1" noRot="1" noChangeAspect="1" noChangeArrowheads="1" noTextEdit="1"/>
          </p:cNvSpPr>
          <p:nvPr>
            <p:ph type="sldImg"/>
          </p:nvPr>
        </p:nvSpPr>
        <p:spPr>
          <a:ln/>
        </p:spPr>
      </p:sp>
      <p:sp>
        <p:nvSpPr>
          <p:cNvPr id="11267" name="Notes Placeholder 2">
            <a:extLst>
              <a:ext uri="{FF2B5EF4-FFF2-40B4-BE49-F238E27FC236}">
                <a16:creationId xmlns:a16="http://schemas.microsoft.com/office/drawing/2014/main" id="{11A9B1FD-34DA-12A9-B724-B2A41434266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1268" name="Slide Number Placeholder 3">
            <a:extLst>
              <a:ext uri="{FF2B5EF4-FFF2-40B4-BE49-F238E27FC236}">
                <a16:creationId xmlns:a16="http://schemas.microsoft.com/office/drawing/2014/main" id="{966F373A-93A7-7FD6-92D0-3E661264868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593DF0F-7976-4CDB-959C-46D022DAAA22}" type="slidenum">
              <a:rPr lang="sr-Latn-CS" altLang="en-US"/>
              <a:pPr>
                <a:spcBef>
                  <a:spcPct val="0"/>
                </a:spcBef>
              </a:pPr>
              <a:t>3</a:t>
            </a:fld>
            <a:endParaRPr lang="sr-Latn-C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1828800"/>
            <a:ext cx="8229600" cy="2895600"/>
          </a:xfrm>
        </p:spPr>
        <p:txBody>
          <a:bodyPr rtlCol="0" anchor="b">
            <a:normAutofit/>
          </a:bodyPr>
          <a:lstStyle>
            <a:lvl1pPr>
              <a:lnSpc>
                <a:spcPct val="80000"/>
              </a:lnSpc>
              <a:defRPr sz="6600" b="1" cap="none" spc="0">
                <a:ln w="9525">
                  <a:noFill/>
                  <a:prstDash val="solid"/>
                </a:ln>
                <a:solidFill>
                  <a:schemeClr val="tx1"/>
                </a:solidFill>
                <a:effectLst/>
              </a:defRPr>
            </a:lvl1pPr>
          </a:lstStyle>
          <a:p>
            <a:pPr rtl="0"/>
            <a:r>
              <a:rPr lang="en-US" noProof="0"/>
              <a:t>Click to edit Master title style</a:t>
            </a:r>
            <a:endParaRPr lang="en-GB" noProof="0" dirty="0"/>
          </a:p>
        </p:txBody>
      </p:sp>
      <p:sp>
        <p:nvSpPr>
          <p:cNvPr id="3" name="Subtitle 2"/>
          <p:cNvSpPr>
            <a:spLocks noGrp="1"/>
          </p:cNvSpPr>
          <p:nvPr>
            <p:ph type="subTitle" idx="1"/>
          </p:nvPr>
        </p:nvSpPr>
        <p:spPr>
          <a:xfrm>
            <a:off x="1065213" y="4800600"/>
            <a:ext cx="8229600" cy="1219200"/>
          </a:xfrm>
        </p:spPr>
        <p:txBody>
          <a:bodyPr rtlCol="0">
            <a:normAutofit/>
          </a:bodyPr>
          <a:lstStyle>
            <a:lvl1pPr marL="0" indent="0" algn="l">
              <a:spcBef>
                <a:spcPts val="0"/>
              </a:spcBef>
              <a:buNone/>
              <a:defRPr sz="2000" b="1"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en-US" noProof="0"/>
              <a:t>Click to edit Master subtitle style</a:t>
            </a:r>
            <a:endParaRPr lang="en-GB" noProof="0" dirty="0"/>
          </a:p>
        </p:txBody>
      </p:sp>
      <p:sp>
        <p:nvSpPr>
          <p:cNvPr id="7" name="Date Placeholder 6"/>
          <p:cNvSpPr>
            <a:spLocks noGrp="1"/>
          </p:cNvSpPr>
          <p:nvPr>
            <p:ph type="dt" sz="half" idx="10"/>
          </p:nvPr>
        </p:nvSpPr>
        <p:spPr/>
        <p:txBody>
          <a:bodyPr rtlCol="0"/>
          <a:lstStyle>
            <a:lvl1pPr>
              <a:defRPr sz="1100"/>
            </a:lvl1pPr>
          </a:lstStyle>
          <a:p>
            <a:pPr rtl="0"/>
            <a:fld id="{D69EA073-D86F-44C3-9A52-62F8B0932AB2}" type="datetime1">
              <a:rPr lang="en-GB" noProof="0" smtClean="0"/>
              <a:t>24/09/2023</a:t>
            </a:fld>
            <a:endParaRPr lang="en-GB" noProof="0" dirty="0"/>
          </a:p>
        </p:txBody>
      </p:sp>
      <p:sp>
        <p:nvSpPr>
          <p:cNvPr id="8" name="Footer Placeholder 7"/>
          <p:cNvSpPr>
            <a:spLocks noGrp="1"/>
          </p:cNvSpPr>
          <p:nvPr>
            <p:ph type="ftr" sz="quarter" idx="11"/>
          </p:nvPr>
        </p:nvSpPr>
        <p:spPr/>
        <p:txBody>
          <a:bodyPr rtlCol="0"/>
          <a:lstStyle>
            <a:lvl1pPr>
              <a:defRPr sz="1100"/>
            </a:lvl1pPr>
          </a:lstStyle>
          <a:p>
            <a:pPr rtl="0"/>
            <a:r>
              <a:rPr lang="en-GB" noProof="0" dirty="0"/>
              <a:t>Add a footer</a:t>
            </a:r>
          </a:p>
        </p:txBody>
      </p:sp>
      <p:sp>
        <p:nvSpPr>
          <p:cNvPr id="9" name="Slide Number Placeholder 8"/>
          <p:cNvSpPr>
            <a:spLocks noGrp="1"/>
          </p:cNvSpPr>
          <p:nvPr>
            <p:ph type="sldNum" sz="quarter" idx="12"/>
          </p:nvPr>
        </p:nvSpPr>
        <p:spPr/>
        <p:txBody>
          <a:bodyPr rtlCol="0"/>
          <a:lstStyle>
            <a:lvl1pPr>
              <a:defRPr sz="1100"/>
            </a:lvl1pPr>
          </a:lstStyle>
          <a:p>
            <a:pPr rtl="0"/>
            <a:fld id="{2A013F82-EE5E-44EE-A61D-E31C6657F26F}" type="slidenum">
              <a:rPr lang="en-GB" noProof="0" smtClean="0"/>
              <a:pPr/>
              <a:t>‹#›</a:t>
            </a:fld>
            <a:endParaRPr lang="en-GB" noProof="0" dirty="0"/>
          </a:p>
        </p:txBody>
      </p:sp>
    </p:spTree>
    <p:extLst>
      <p:ext uri="{BB962C8B-B14F-4D97-AF65-F5344CB8AC3E}">
        <p14:creationId xmlns:p14="http://schemas.microsoft.com/office/powerpoint/2010/main" val="1467807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3" name="Vertical Text Placeholder 2"/>
          <p:cNvSpPr>
            <a:spLocks noGrp="1"/>
          </p:cNvSpPr>
          <p:nvPr>
            <p:ph type="body" orient="vert" idx="1"/>
          </p:nvPr>
        </p:nvSpPr>
        <p:spPr/>
        <p:txBody>
          <a:bodyPr vert="eaVert"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5" name="Footer Placeholder 4"/>
          <p:cNvSpPr>
            <a:spLocks noGrp="1"/>
          </p:cNvSpPr>
          <p:nvPr>
            <p:ph type="ftr" sz="quarter" idx="11"/>
          </p:nvPr>
        </p:nvSpPr>
        <p:spPr/>
        <p:txBody>
          <a:bodyPr rtlCol="0"/>
          <a:lstStyle/>
          <a:p>
            <a:pPr rtl="0"/>
            <a:r>
              <a:rPr lang="en-GB" noProof="0" dirty="0"/>
              <a:t>Add a footer</a:t>
            </a:r>
          </a:p>
        </p:txBody>
      </p:sp>
      <p:sp>
        <p:nvSpPr>
          <p:cNvPr id="4" name="Date Placeholder 3"/>
          <p:cNvSpPr>
            <a:spLocks noGrp="1"/>
          </p:cNvSpPr>
          <p:nvPr>
            <p:ph type="dt" sz="half" idx="10"/>
          </p:nvPr>
        </p:nvSpPr>
        <p:spPr/>
        <p:txBody>
          <a:bodyPr rtlCol="0"/>
          <a:lstStyle/>
          <a:p>
            <a:pPr rtl="0"/>
            <a:fld id="{353B938B-5907-4CBD-A50C-B22742250B47}" type="datetime1">
              <a:rPr lang="en-GB" noProof="0" smtClean="0"/>
              <a:t>24/09/2023</a:t>
            </a:fld>
            <a:endParaRPr lang="en-GB" noProof="0" dirty="0"/>
          </a:p>
        </p:txBody>
      </p:sp>
      <p:sp>
        <p:nvSpPr>
          <p:cNvPr id="6" name="Slide Number Placeholder 5"/>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3413959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2" y="381001"/>
            <a:ext cx="1524001" cy="5638800"/>
          </a:xfrm>
        </p:spPr>
        <p:txBody>
          <a:bodyPr vert="eaVert" rtlCol="0"/>
          <a:lstStyle/>
          <a:p>
            <a:pPr rtl="0"/>
            <a:r>
              <a:rPr lang="en-US" noProof="0"/>
              <a:t>Click to edit Master title style</a:t>
            </a:r>
            <a:endParaRPr lang="en-GB" noProof="0" dirty="0"/>
          </a:p>
        </p:txBody>
      </p:sp>
      <p:sp>
        <p:nvSpPr>
          <p:cNvPr id="3" name="Vertical Text Placeholder 2"/>
          <p:cNvSpPr>
            <a:spLocks noGrp="1"/>
          </p:cNvSpPr>
          <p:nvPr>
            <p:ph type="body" orient="vert" idx="1"/>
          </p:nvPr>
        </p:nvSpPr>
        <p:spPr>
          <a:xfrm>
            <a:off x="1522412" y="381001"/>
            <a:ext cx="7391399" cy="5638800"/>
          </a:xfrm>
        </p:spPr>
        <p:txBody>
          <a:bodyPr vert="eaVert" rtlCol="0"/>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5" name="Footer Placeholder 4"/>
          <p:cNvSpPr>
            <a:spLocks noGrp="1"/>
          </p:cNvSpPr>
          <p:nvPr>
            <p:ph type="ftr" sz="quarter" idx="11"/>
          </p:nvPr>
        </p:nvSpPr>
        <p:spPr/>
        <p:txBody>
          <a:bodyPr rtlCol="0"/>
          <a:lstStyle/>
          <a:p>
            <a:pPr rtl="0"/>
            <a:r>
              <a:rPr lang="en-GB" noProof="0" dirty="0"/>
              <a:t>Add a footer</a:t>
            </a:r>
          </a:p>
        </p:txBody>
      </p:sp>
      <p:sp>
        <p:nvSpPr>
          <p:cNvPr id="4" name="Date Placeholder 3"/>
          <p:cNvSpPr>
            <a:spLocks noGrp="1"/>
          </p:cNvSpPr>
          <p:nvPr>
            <p:ph type="dt" sz="half" idx="10"/>
          </p:nvPr>
        </p:nvSpPr>
        <p:spPr/>
        <p:txBody>
          <a:bodyPr rtlCol="0"/>
          <a:lstStyle/>
          <a:p>
            <a:pPr rtl="0"/>
            <a:fld id="{4908AC94-A32C-4C78-89C0-7FF9B10B2E3A}" type="datetime1">
              <a:rPr lang="en-GB" noProof="0" smtClean="0"/>
              <a:t>24/09/2023</a:t>
            </a:fld>
            <a:endParaRPr lang="en-GB" noProof="0" dirty="0"/>
          </a:p>
        </p:txBody>
      </p:sp>
      <p:sp>
        <p:nvSpPr>
          <p:cNvPr id="6" name="Slide Number Placeholder 5"/>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68930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3" name="Content Placeholder 2"/>
          <p:cNvSpPr>
            <a:spLocks noGrp="1"/>
          </p:cNvSpPr>
          <p:nvPr>
            <p:ph idx="1"/>
          </p:nvPr>
        </p:nvSpPr>
        <p:spPr/>
        <p:txBody>
          <a:bodyPr rtlCol="0"/>
          <a:lstStyle>
            <a:lvl5pPr>
              <a:defRPr/>
            </a:lvl5pPr>
            <a:lvl6pPr>
              <a:defRPr/>
            </a:lvl6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5" name="Footer Placeholder 4"/>
          <p:cNvSpPr>
            <a:spLocks noGrp="1"/>
          </p:cNvSpPr>
          <p:nvPr>
            <p:ph type="ftr" sz="quarter" idx="11"/>
          </p:nvPr>
        </p:nvSpPr>
        <p:spPr/>
        <p:txBody>
          <a:bodyPr rtlCol="0"/>
          <a:lstStyle/>
          <a:p>
            <a:pPr rtl="0"/>
            <a:r>
              <a:rPr lang="en-GB" noProof="0" dirty="0"/>
              <a:t>Add a footer</a:t>
            </a:r>
          </a:p>
        </p:txBody>
      </p:sp>
      <p:sp>
        <p:nvSpPr>
          <p:cNvPr id="4" name="Date Placeholder 3"/>
          <p:cNvSpPr>
            <a:spLocks noGrp="1"/>
          </p:cNvSpPr>
          <p:nvPr>
            <p:ph type="dt" sz="half" idx="10"/>
          </p:nvPr>
        </p:nvSpPr>
        <p:spPr/>
        <p:txBody>
          <a:bodyPr rtlCol="0"/>
          <a:lstStyle/>
          <a:p>
            <a:pPr rtl="0"/>
            <a:fld id="{8C2AE001-3481-4F40-BAF6-D3C873C5ECA7}" type="datetime1">
              <a:rPr lang="en-GB" noProof="0" smtClean="0"/>
              <a:t>24/09/2023</a:t>
            </a:fld>
            <a:endParaRPr lang="en-GB" noProof="0" dirty="0"/>
          </a:p>
        </p:txBody>
      </p:sp>
      <p:sp>
        <p:nvSpPr>
          <p:cNvPr id="6" name="Slide Number Placeholder 5"/>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2938807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59614" y="2514600"/>
            <a:ext cx="8692399" cy="2819400"/>
          </a:xfrm>
        </p:spPr>
        <p:txBody>
          <a:bodyPr rtlCol="0" anchor="b">
            <a:normAutofit/>
          </a:bodyPr>
          <a:lstStyle>
            <a:lvl1pPr algn="l">
              <a:lnSpc>
                <a:spcPct val="80000"/>
              </a:lnSpc>
              <a:defRPr sz="4800" b="0" cap="none" baseline="0">
                <a:effectLst/>
              </a:defRPr>
            </a:lvl1pPr>
          </a:lstStyle>
          <a:p>
            <a:pPr rtl="0"/>
            <a:r>
              <a:rPr lang="en-US" noProof="0"/>
              <a:t>Click to edit Master title style</a:t>
            </a:r>
            <a:endParaRPr lang="en-GB" noProof="0" dirty="0"/>
          </a:p>
        </p:txBody>
      </p:sp>
      <p:sp>
        <p:nvSpPr>
          <p:cNvPr id="3" name="Text Placeholder 2"/>
          <p:cNvSpPr>
            <a:spLocks noGrp="1"/>
          </p:cNvSpPr>
          <p:nvPr>
            <p:ph type="body" idx="1"/>
          </p:nvPr>
        </p:nvSpPr>
        <p:spPr>
          <a:xfrm>
            <a:off x="1065213" y="5410200"/>
            <a:ext cx="8687333" cy="609601"/>
          </a:xfrm>
        </p:spPr>
        <p:txBody>
          <a:bodyPr rtlCol="0"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n-US" noProof="0"/>
              <a:t>Click to edit Master text styles</a:t>
            </a:r>
          </a:p>
        </p:txBody>
      </p:sp>
      <p:sp>
        <p:nvSpPr>
          <p:cNvPr id="5" name="Footer Placeholder 4"/>
          <p:cNvSpPr>
            <a:spLocks noGrp="1"/>
          </p:cNvSpPr>
          <p:nvPr>
            <p:ph type="ftr" sz="quarter" idx="11"/>
          </p:nvPr>
        </p:nvSpPr>
        <p:spPr/>
        <p:txBody>
          <a:bodyPr rtlCol="0"/>
          <a:lstStyle/>
          <a:p>
            <a:pPr rtl="0"/>
            <a:r>
              <a:rPr lang="en-GB" noProof="0" dirty="0"/>
              <a:t>Add a footer</a:t>
            </a:r>
          </a:p>
        </p:txBody>
      </p:sp>
      <p:sp>
        <p:nvSpPr>
          <p:cNvPr id="4" name="Date Placeholder 3"/>
          <p:cNvSpPr>
            <a:spLocks noGrp="1"/>
          </p:cNvSpPr>
          <p:nvPr>
            <p:ph type="dt" sz="half" idx="10"/>
          </p:nvPr>
        </p:nvSpPr>
        <p:spPr/>
        <p:txBody>
          <a:bodyPr rtlCol="0"/>
          <a:lstStyle/>
          <a:p>
            <a:pPr rtl="0"/>
            <a:fld id="{4633153B-E9FB-4947-B8D0-A2087EB25CA6}" type="datetime1">
              <a:rPr lang="en-GB" noProof="0" smtClean="0"/>
              <a:t>24/09/2023</a:t>
            </a:fld>
            <a:endParaRPr lang="en-GB" noProof="0" dirty="0"/>
          </a:p>
        </p:txBody>
      </p:sp>
      <p:sp>
        <p:nvSpPr>
          <p:cNvPr id="6" name="Slide Number Placeholder 5"/>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169967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2" y="381000"/>
            <a:ext cx="9144002" cy="1371600"/>
          </a:xfrm>
        </p:spPr>
        <p:txBody>
          <a:bodyPr rtlCol="0"/>
          <a:lstStyle/>
          <a:p>
            <a:pPr rtl="0"/>
            <a:r>
              <a:rPr lang="en-US" noProof="0"/>
              <a:t>Click to edit Master title style</a:t>
            </a:r>
            <a:endParaRPr lang="en-GB" noProof="0" dirty="0"/>
          </a:p>
        </p:txBody>
      </p:sp>
      <p:sp>
        <p:nvSpPr>
          <p:cNvPr id="3" name="Content Placeholder 2"/>
          <p:cNvSpPr>
            <a:spLocks noGrp="1"/>
          </p:cNvSpPr>
          <p:nvPr>
            <p:ph sz="half" idx="1"/>
          </p:nvPr>
        </p:nvSpPr>
        <p:spPr>
          <a:xfrm>
            <a:off x="1504781" y="1905001"/>
            <a:ext cx="4419599" cy="41148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4" name="Content Placeholder 3"/>
          <p:cNvSpPr>
            <a:spLocks noGrp="1"/>
          </p:cNvSpPr>
          <p:nvPr>
            <p:ph sz="half" idx="2"/>
          </p:nvPr>
        </p:nvSpPr>
        <p:spPr>
          <a:xfrm>
            <a:off x="6229183" y="1905001"/>
            <a:ext cx="4419600" cy="41148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6" name="Footer Placeholder 5"/>
          <p:cNvSpPr>
            <a:spLocks noGrp="1"/>
          </p:cNvSpPr>
          <p:nvPr>
            <p:ph type="ftr" sz="quarter" idx="11"/>
          </p:nvPr>
        </p:nvSpPr>
        <p:spPr/>
        <p:txBody>
          <a:bodyPr rtlCol="0"/>
          <a:lstStyle/>
          <a:p>
            <a:pPr rtl="0"/>
            <a:r>
              <a:rPr lang="en-GB" noProof="0" dirty="0"/>
              <a:t>Add a footer</a:t>
            </a:r>
          </a:p>
        </p:txBody>
      </p:sp>
      <p:sp>
        <p:nvSpPr>
          <p:cNvPr id="5" name="Date Placeholder 4"/>
          <p:cNvSpPr>
            <a:spLocks noGrp="1"/>
          </p:cNvSpPr>
          <p:nvPr>
            <p:ph type="dt" sz="half" idx="10"/>
          </p:nvPr>
        </p:nvSpPr>
        <p:spPr/>
        <p:txBody>
          <a:bodyPr rtlCol="0"/>
          <a:lstStyle/>
          <a:p>
            <a:pPr rtl="0"/>
            <a:fld id="{C0ED537D-047A-4EC9-912F-E1DCDB71F31C}" type="datetime1">
              <a:rPr lang="en-GB" noProof="0" smtClean="0"/>
              <a:t>24/09/2023</a:t>
            </a:fld>
            <a:endParaRPr lang="en-GB" noProof="0" dirty="0"/>
          </a:p>
        </p:txBody>
      </p:sp>
      <p:sp>
        <p:nvSpPr>
          <p:cNvPr id="7" name="Slide Number Placeholder 6"/>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3461894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2" y="381000"/>
            <a:ext cx="9144002" cy="1371600"/>
          </a:xfrm>
        </p:spPr>
        <p:txBody>
          <a:bodyPr rtlCol="0"/>
          <a:lstStyle>
            <a:lvl1pPr>
              <a:defRPr/>
            </a:lvl1pPr>
          </a:lstStyle>
          <a:p>
            <a:pPr rtl="0"/>
            <a:r>
              <a:rPr lang="en-US" noProof="0"/>
              <a:t>Click to edit Master title style</a:t>
            </a:r>
            <a:endParaRPr lang="en-GB" noProof="0" dirty="0"/>
          </a:p>
        </p:txBody>
      </p:sp>
      <p:sp>
        <p:nvSpPr>
          <p:cNvPr id="3" name="Text Placeholder 2"/>
          <p:cNvSpPr>
            <a:spLocks noGrp="1"/>
          </p:cNvSpPr>
          <p:nvPr>
            <p:ph type="body" idx="1"/>
          </p:nvPr>
        </p:nvSpPr>
        <p:spPr>
          <a:xfrm>
            <a:off x="1522411" y="1905000"/>
            <a:ext cx="4416552" cy="762000"/>
          </a:xfrm>
        </p:spPr>
        <p:txBody>
          <a:bodyPr rtlCol="0"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4" name="Content Placeholder 3"/>
          <p:cNvSpPr>
            <a:spLocks noGrp="1"/>
          </p:cNvSpPr>
          <p:nvPr>
            <p:ph sz="half" idx="2"/>
          </p:nvPr>
        </p:nvSpPr>
        <p:spPr>
          <a:xfrm>
            <a:off x="1522411" y="2743201"/>
            <a:ext cx="4416552" cy="3276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5" name="Text Placeholder 4"/>
          <p:cNvSpPr>
            <a:spLocks noGrp="1"/>
          </p:cNvSpPr>
          <p:nvPr>
            <p:ph type="body" sz="quarter" idx="3"/>
          </p:nvPr>
        </p:nvSpPr>
        <p:spPr>
          <a:xfrm>
            <a:off x="6249861" y="1905000"/>
            <a:ext cx="4416552" cy="762000"/>
          </a:xfrm>
        </p:spPr>
        <p:txBody>
          <a:bodyPr rtlCol="0"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n-US" noProof="0"/>
              <a:t>Click to edit Master text styles</a:t>
            </a:r>
          </a:p>
        </p:txBody>
      </p:sp>
      <p:sp>
        <p:nvSpPr>
          <p:cNvPr id="6" name="Content Placeholder 5"/>
          <p:cNvSpPr>
            <a:spLocks noGrp="1"/>
          </p:cNvSpPr>
          <p:nvPr>
            <p:ph sz="quarter" idx="4"/>
          </p:nvPr>
        </p:nvSpPr>
        <p:spPr>
          <a:xfrm>
            <a:off x="6249861" y="2743201"/>
            <a:ext cx="4416552" cy="3276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8" name="Footer Placeholder 7"/>
          <p:cNvSpPr>
            <a:spLocks noGrp="1"/>
          </p:cNvSpPr>
          <p:nvPr>
            <p:ph type="ftr" sz="quarter" idx="11"/>
          </p:nvPr>
        </p:nvSpPr>
        <p:spPr/>
        <p:txBody>
          <a:bodyPr rtlCol="0"/>
          <a:lstStyle/>
          <a:p>
            <a:pPr rtl="0"/>
            <a:r>
              <a:rPr lang="en-GB" noProof="0" dirty="0"/>
              <a:t>Add a footer</a:t>
            </a:r>
          </a:p>
        </p:txBody>
      </p:sp>
      <p:sp>
        <p:nvSpPr>
          <p:cNvPr id="7" name="Date Placeholder 6"/>
          <p:cNvSpPr>
            <a:spLocks noGrp="1"/>
          </p:cNvSpPr>
          <p:nvPr>
            <p:ph type="dt" sz="half" idx="10"/>
          </p:nvPr>
        </p:nvSpPr>
        <p:spPr/>
        <p:txBody>
          <a:bodyPr rtlCol="0"/>
          <a:lstStyle/>
          <a:p>
            <a:pPr rtl="0"/>
            <a:fld id="{869AF0BA-2FED-4EDF-BCB0-996873D27C1E}" type="datetime1">
              <a:rPr lang="en-GB" noProof="0" smtClean="0"/>
              <a:t>24/09/2023</a:t>
            </a:fld>
            <a:endParaRPr lang="en-GB" noProof="0" dirty="0"/>
          </a:p>
        </p:txBody>
      </p:sp>
      <p:sp>
        <p:nvSpPr>
          <p:cNvPr id="9" name="Slide Number Placeholder 8"/>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181199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n-US" noProof="0"/>
              <a:t>Click to edit Master title style</a:t>
            </a:r>
            <a:endParaRPr lang="en-GB" noProof="0" dirty="0"/>
          </a:p>
        </p:txBody>
      </p:sp>
      <p:sp>
        <p:nvSpPr>
          <p:cNvPr id="4" name="Footer Placeholder 3"/>
          <p:cNvSpPr>
            <a:spLocks noGrp="1"/>
          </p:cNvSpPr>
          <p:nvPr>
            <p:ph type="ftr" sz="quarter" idx="11"/>
          </p:nvPr>
        </p:nvSpPr>
        <p:spPr/>
        <p:txBody>
          <a:bodyPr rtlCol="0"/>
          <a:lstStyle/>
          <a:p>
            <a:pPr rtl="0"/>
            <a:r>
              <a:rPr lang="en-GB" noProof="0" dirty="0"/>
              <a:t>Add a footer</a:t>
            </a:r>
          </a:p>
        </p:txBody>
      </p:sp>
      <p:sp>
        <p:nvSpPr>
          <p:cNvPr id="3" name="Date Placeholder 2"/>
          <p:cNvSpPr>
            <a:spLocks noGrp="1"/>
          </p:cNvSpPr>
          <p:nvPr>
            <p:ph type="dt" sz="half" idx="10"/>
          </p:nvPr>
        </p:nvSpPr>
        <p:spPr/>
        <p:txBody>
          <a:bodyPr rtlCol="0"/>
          <a:lstStyle/>
          <a:p>
            <a:pPr rtl="0"/>
            <a:fld id="{1719F82C-4968-478A-9101-77894209C87C}" type="datetime1">
              <a:rPr lang="en-GB" noProof="0" smtClean="0"/>
              <a:t>24/09/2023</a:t>
            </a:fld>
            <a:endParaRPr lang="en-GB" noProof="0" dirty="0"/>
          </a:p>
        </p:txBody>
      </p:sp>
      <p:sp>
        <p:nvSpPr>
          <p:cNvPr id="5" name="Slide Number Placeholder 4"/>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1054585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rtlCol="0"/>
          <a:lstStyle/>
          <a:p>
            <a:pPr rtl="0"/>
            <a:r>
              <a:rPr lang="en-GB" noProof="0" dirty="0"/>
              <a:t>Add a footer</a:t>
            </a:r>
          </a:p>
        </p:txBody>
      </p:sp>
      <p:sp>
        <p:nvSpPr>
          <p:cNvPr id="2" name="Date Placeholder 1"/>
          <p:cNvSpPr>
            <a:spLocks noGrp="1"/>
          </p:cNvSpPr>
          <p:nvPr>
            <p:ph type="dt" sz="half" idx="10"/>
          </p:nvPr>
        </p:nvSpPr>
        <p:spPr/>
        <p:txBody>
          <a:bodyPr rtlCol="0"/>
          <a:lstStyle/>
          <a:p>
            <a:pPr rtl="0"/>
            <a:fld id="{F333DD94-0FC8-425D-B787-5230F2FE917A}" type="datetime1">
              <a:rPr lang="en-GB" noProof="0" smtClean="0"/>
              <a:t>24/09/2023</a:t>
            </a:fld>
            <a:endParaRPr lang="en-GB" noProof="0" dirty="0"/>
          </a:p>
        </p:txBody>
      </p:sp>
      <p:sp>
        <p:nvSpPr>
          <p:cNvPr id="4" name="Slide Number Placeholder 3"/>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30849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rtlCol="0" anchor="b">
            <a:noAutofit/>
          </a:bodyPr>
          <a:lstStyle>
            <a:lvl1pPr algn="l">
              <a:lnSpc>
                <a:spcPct val="90000"/>
              </a:lnSpc>
              <a:defRPr sz="3600" b="0" baseline="0">
                <a:solidFill>
                  <a:schemeClr val="tx1"/>
                </a:solidFill>
              </a:defRPr>
            </a:lvl1pPr>
          </a:lstStyle>
          <a:p>
            <a:pPr rtl="0"/>
            <a:r>
              <a:rPr lang="en-US" noProof="0"/>
              <a:t>Click to edit Master title style</a:t>
            </a:r>
            <a:endParaRPr lang="en-GB" noProof="0" dirty="0"/>
          </a:p>
        </p:txBody>
      </p:sp>
      <p:sp>
        <p:nvSpPr>
          <p:cNvPr id="3" name="Content Placeholder 2"/>
          <p:cNvSpPr>
            <a:spLocks noGrp="1"/>
          </p:cNvSpPr>
          <p:nvPr>
            <p:ph idx="1"/>
          </p:nvPr>
        </p:nvSpPr>
        <p:spPr>
          <a:xfrm>
            <a:off x="4951414" y="685800"/>
            <a:ext cx="6400800" cy="53340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4" name="Text Placeholder 3"/>
          <p:cNvSpPr>
            <a:spLocks noGrp="1"/>
          </p:cNvSpPr>
          <p:nvPr>
            <p:ph type="body" sz="half" idx="2"/>
          </p:nvPr>
        </p:nvSpPr>
        <p:spPr>
          <a:xfrm>
            <a:off x="1065213" y="4648200"/>
            <a:ext cx="3581399" cy="1371600"/>
          </a:xfrm>
        </p:spPr>
        <p:txBody>
          <a:bodyPr rtlCol="0">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US" noProof="0"/>
              <a:t>Click to edit Master text styles</a:t>
            </a:r>
          </a:p>
        </p:txBody>
      </p:sp>
      <p:sp>
        <p:nvSpPr>
          <p:cNvPr id="6" name="Footer Placeholder 5"/>
          <p:cNvSpPr>
            <a:spLocks noGrp="1"/>
          </p:cNvSpPr>
          <p:nvPr>
            <p:ph type="ftr" sz="quarter" idx="11"/>
          </p:nvPr>
        </p:nvSpPr>
        <p:spPr/>
        <p:txBody>
          <a:bodyPr rtlCol="0"/>
          <a:lstStyle/>
          <a:p>
            <a:pPr rtl="0"/>
            <a:r>
              <a:rPr lang="en-GB" noProof="0" dirty="0"/>
              <a:t>Add a footer</a:t>
            </a:r>
          </a:p>
        </p:txBody>
      </p:sp>
      <p:sp>
        <p:nvSpPr>
          <p:cNvPr id="5" name="Date Placeholder 4"/>
          <p:cNvSpPr>
            <a:spLocks noGrp="1"/>
          </p:cNvSpPr>
          <p:nvPr>
            <p:ph type="dt" sz="half" idx="10"/>
          </p:nvPr>
        </p:nvSpPr>
        <p:spPr/>
        <p:txBody>
          <a:bodyPr rtlCol="0"/>
          <a:lstStyle/>
          <a:p>
            <a:pPr rtl="0"/>
            <a:fld id="{9107E8FF-8B5C-4EA8-B41D-3D3CB8D34F34}" type="datetime1">
              <a:rPr lang="en-GB" noProof="0" smtClean="0"/>
              <a:t>24/09/2023</a:t>
            </a:fld>
            <a:endParaRPr lang="en-GB" noProof="0" dirty="0"/>
          </a:p>
        </p:txBody>
      </p:sp>
      <p:sp>
        <p:nvSpPr>
          <p:cNvPr id="7" name="Slide Number Placeholder 6"/>
          <p:cNvSpPr>
            <a:spLocks noGrp="1"/>
          </p:cNvSpPr>
          <p:nvPr>
            <p:ph type="sldNum" sz="quarter" idx="12"/>
          </p:nvPr>
        </p:nvSpPr>
        <p:spPr/>
        <p:txBody>
          <a:bodyPr rtlCol="0"/>
          <a:lstStyle/>
          <a:p>
            <a:pPr rtl="0"/>
            <a:fld id="{2A013F82-EE5E-44EE-A61D-E31C6657F26F}" type="slidenum">
              <a:rPr lang="en-GB" noProof="0" smtClean="0"/>
              <a:t>‹#›</a:t>
            </a:fld>
            <a:endParaRPr lang="en-GB" noProof="0" dirty="0"/>
          </a:p>
        </p:txBody>
      </p:sp>
    </p:spTree>
    <p:extLst>
      <p:ext uri="{BB962C8B-B14F-4D97-AF65-F5344CB8AC3E}">
        <p14:creationId xmlns:p14="http://schemas.microsoft.com/office/powerpoint/2010/main" val="465569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rtlCol="0" anchor="b">
            <a:normAutofit/>
          </a:bodyPr>
          <a:lstStyle>
            <a:lvl1pPr algn="l">
              <a:lnSpc>
                <a:spcPct val="90000"/>
              </a:lnSpc>
              <a:defRPr sz="3600" b="0" i="0" baseline="0">
                <a:solidFill>
                  <a:schemeClr val="tx1"/>
                </a:solidFill>
              </a:defRPr>
            </a:lvl1pPr>
          </a:lstStyle>
          <a:p>
            <a:pPr rtl="0"/>
            <a:r>
              <a:rPr lang="en-US" noProof="0"/>
              <a:t>Click to edit Master title style</a:t>
            </a:r>
            <a:endParaRPr lang="en-GB" noProof="0" dirty="0"/>
          </a:p>
        </p:txBody>
      </p:sp>
      <p:sp>
        <p:nvSpPr>
          <p:cNvPr id="3" name="Picture Placeholder 2" descr="An empty placeholder to add an image. Click on the placeholder and select the image that you wish to add"/>
          <p:cNvSpPr>
            <a:spLocks noGrp="1"/>
          </p:cNvSpPr>
          <p:nvPr>
            <p:ph type="pic" idx="1"/>
          </p:nvPr>
        </p:nvSpPr>
        <p:spPr>
          <a:xfrm>
            <a:off x="4951414" y="685800"/>
            <a:ext cx="6400799" cy="5334000"/>
          </a:xfrm>
          <a:solidFill>
            <a:schemeClr val="bg2"/>
          </a:solidFill>
          <a:ln w="76200">
            <a:solidFill>
              <a:schemeClr val="tx1"/>
            </a:solidFill>
            <a:miter lim="800000"/>
          </a:ln>
        </p:spPr>
        <p:txBody>
          <a:bodyPr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n-US" noProof="0"/>
              <a:t>Click icon to add picture</a:t>
            </a:r>
            <a:endParaRPr lang="en-GB" noProof="0" dirty="0"/>
          </a:p>
        </p:txBody>
      </p:sp>
      <p:sp>
        <p:nvSpPr>
          <p:cNvPr id="4" name="Text Placeholder 3"/>
          <p:cNvSpPr>
            <a:spLocks noGrp="1"/>
          </p:cNvSpPr>
          <p:nvPr>
            <p:ph type="body" sz="half" idx="2"/>
          </p:nvPr>
        </p:nvSpPr>
        <p:spPr>
          <a:xfrm>
            <a:off x="1065213" y="4648200"/>
            <a:ext cx="3581399" cy="1371600"/>
          </a:xfrm>
        </p:spPr>
        <p:txBody>
          <a:bodyPr rtlCol="0">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n-US" noProof="0"/>
              <a:t>Click to edit Master text styles</a:t>
            </a:r>
          </a:p>
        </p:txBody>
      </p:sp>
      <p:sp>
        <p:nvSpPr>
          <p:cNvPr id="6" name="Footer Placeholder 5"/>
          <p:cNvSpPr>
            <a:spLocks noGrp="1"/>
          </p:cNvSpPr>
          <p:nvPr>
            <p:ph type="ftr" sz="quarter" idx="11"/>
          </p:nvPr>
        </p:nvSpPr>
        <p:spPr/>
        <p:txBody>
          <a:bodyPr rtlCol="0"/>
          <a:lstStyle/>
          <a:p>
            <a:pPr rtl="0"/>
            <a:r>
              <a:rPr lang="en-GB" noProof="0" dirty="0"/>
              <a:t>Add a footer</a:t>
            </a:r>
          </a:p>
        </p:txBody>
      </p:sp>
      <p:sp>
        <p:nvSpPr>
          <p:cNvPr id="5" name="Date Placeholder 4"/>
          <p:cNvSpPr>
            <a:spLocks noGrp="1"/>
          </p:cNvSpPr>
          <p:nvPr>
            <p:ph type="dt" sz="half" idx="10"/>
          </p:nvPr>
        </p:nvSpPr>
        <p:spPr/>
        <p:txBody>
          <a:bodyPr rtlCol="0"/>
          <a:lstStyle/>
          <a:p>
            <a:pPr rtl="0"/>
            <a:fld id="{CC2B6EB3-11C9-4A8F-8989-16856FBCAA25}" type="datetime1">
              <a:rPr lang="en-GB" noProof="0" smtClean="0"/>
              <a:t>24/09/2023</a:t>
            </a:fld>
            <a:endParaRPr lang="en-GB" noProof="0" dirty="0"/>
          </a:p>
        </p:txBody>
      </p:sp>
      <p:sp>
        <p:nvSpPr>
          <p:cNvPr id="7" name="Slide Number Placeholder 6"/>
          <p:cNvSpPr>
            <a:spLocks noGrp="1"/>
          </p:cNvSpPr>
          <p:nvPr>
            <p:ph type="sldNum" sz="quarter" idx="12"/>
          </p:nvPr>
        </p:nvSpPr>
        <p:spPr/>
        <p:txBody>
          <a:bodyPr rtlCol="0"/>
          <a:lstStyle/>
          <a:p>
            <a:pPr rtl="0"/>
            <a:fld id="{2A013F82-EE5E-44EE-A61D-E31C6657F26F}" type="slidenum">
              <a:rPr lang="en-GB" noProof="0" smtClean="0"/>
              <a:pPr/>
              <a:t>‹#›</a:t>
            </a:fld>
            <a:endParaRPr lang="en-GB" noProof="0" dirty="0"/>
          </a:p>
        </p:txBody>
      </p:sp>
    </p:spTree>
    <p:extLst>
      <p:ext uri="{BB962C8B-B14F-4D97-AF65-F5344CB8AC3E}">
        <p14:creationId xmlns:p14="http://schemas.microsoft.com/office/powerpoint/2010/main" val="85115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381000"/>
            <a:ext cx="9144001" cy="1371600"/>
          </a:xfrm>
          <a:prstGeom prst="rect">
            <a:avLst/>
          </a:prstGeom>
          <a:ln>
            <a:noFill/>
          </a:ln>
        </p:spPr>
        <p:txBody>
          <a:bodyPr vert="horz" lIns="91440" tIns="45720" rIns="91440" bIns="45720" rtlCol="0" anchor="b">
            <a:normAutofit/>
          </a:bodyPr>
          <a:lstStyle/>
          <a:p>
            <a:pPr rtl="0"/>
            <a:r>
              <a:rPr lang="en-US" noProof="0"/>
              <a:t>Click to edit Master title style</a:t>
            </a:r>
            <a:endParaRPr lang="en-GB" noProof="0" dirty="0"/>
          </a:p>
        </p:txBody>
      </p:sp>
      <p:sp>
        <p:nvSpPr>
          <p:cNvPr id="3" name="Text Placeholder 2"/>
          <p:cNvSpPr>
            <a:spLocks noGrp="1"/>
          </p:cNvSpPr>
          <p:nvPr>
            <p:ph type="body" idx="1"/>
          </p:nvPr>
        </p:nvSpPr>
        <p:spPr>
          <a:xfrm>
            <a:off x="1522413" y="1904999"/>
            <a:ext cx="9134391" cy="4114801"/>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dirty="0"/>
          </a:p>
        </p:txBody>
      </p:sp>
      <p:sp>
        <p:nvSpPr>
          <p:cNvPr id="5" name="Footer Placeholder 4"/>
          <p:cNvSpPr>
            <a:spLocks noGrp="1"/>
          </p:cNvSpPr>
          <p:nvPr>
            <p:ph type="ftr" sz="quarter" idx="3"/>
          </p:nvPr>
        </p:nvSpPr>
        <p:spPr>
          <a:xfrm>
            <a:off x="1522413" y="6400800"/>
            <a:ext cx="6553199" cy="276228"/>
          </a:xfrm>
          <a:prstGeom prst="rect">
            <a:avLst/>
          </a:prstGeom>
        </p:spPr>
        <p:txBody>
          <a:bodyPr vert="horz" lIns="91440" tIns="45720" rIns="91440" bIns="45720" rtlCol="0" anchor="ctr"/>
          <a:lstStyle>
            <a:lvl1pPr algn="l">
              <a:defRPr sz="1100">
                <a:solidFill>
                  <a:schemeClr val="tx1">
                    <a:tint val="75000"/>
                  </a:schemeClr>
                </a:solidFill>
              </a:defRPr>
            </a:lvl1pPr>
          </a:lstStyle>
          <a:p>
            <a:pPr rtl="0"/>
            <a:r>
              <a:rPr lang="en-GB" noProof="0" dirty="0"/>
              <a:t>Add a footer</a:t>
            </a:r>
          </a:p>
        </p:txBody>
      </p:sp>
      <p:sp>
        <p:nvSpPr>
          <p:cNvPr id="4" name="Date Placeholder 3"/>
          <p:cNvSpPr>
            <a:spLocks noGrp="1"/>
          </p:cNvSpPr>
          <p:nvPr>
            <p:ph type="dt" sz="half" idx="2"/>
          </p:nvPr>
        </p:nvSpPr>
        <p:spPr>
          <a:xfrm>
            <a:off x="8226422" y="6400800"/>
            <a:ext cx="1449389" cy="276228"/>
          </a:xfrm>
          <a:prstGeom prst="rect">
            <a:avLst/>
          </a:prstGeom>
        </p:spPr>
        <p:txBody>
          <a:bodyPr vert="horz" lIns="91440" tIns="45720" rIns="91440" bIns="45720" rtlCol="0" anchor="ctr"/>
          <a:lstStyle>
            <a:lvl1pPr algn="r">
              <a:defRPr sz="1100">
                <a:solidFill>
                  <a:schemeClr val="tx1">
                    <a:tint val="75000"/>
                  </a:schemeClr>
                </a:solidFill>
              </a:defRPr>
            </a:lvl1pPr>
          </a:lstStyle>
          <a:p>
            <a:pPr rtl="0"/>
            <a:fld id="{12524B8E-E91E-4824-A7AD-6025C475C345}" type="datetime1">
              <a:rPr lang="en-GB" noProof="0" smtClean="0"/>
              <a:t>24/09/2023</a:t>
            </a:fld>
            <a:endParaRPr lang="en-GB" noProof="0" dirty="0"/>
          </a:p>
        </p:txBody>
      </p:sp>
      <p:sp>
        <p:nvSpPr>
          <p:cNvPr id="6" name="Slide Number Placeholder 5"/>
          <p:cNvSpPr>
            <a:spLocks noGrp="1"/>
          </p:cNvSpPr>
          <p:nvPr>
            <p:ph type="sldNum" sz="quarter" idx="4"/>
          </p:nvPr>
        </p:nvSpPr>
        <p:spPr>
          <a:xfrm>
            <a:off x="9828211" y="6400800"/>
            <a:ext cx="838201" cy="276228"/>
          </a:xfrm>
          <a:prstGeom prst="rect">
            <a:avLst/>
          </a:prstGeom>
        </p:spPr>
        <p:txBody>
          <a:bodyPr vert="horz" lIns="91440" tIns="45720" rIns="91440" bIns="45720" rtlCol="0" anchor="ctr"/>
          <a:lstStyle>
            <a:lvl1pPr algn="r">
              <a:defRPr sz="1100">
                <a:solidFill>
                  <a:schemeClr val="tx1">
                    <a:tint val="75000"/>
                  </a:schemeClr>
                </a:solidFill>
              </a:defRPr>
            </a:lvl1pPr>
          </a:lstStyle>
          <a:p>
            <a:pPr rtl="0"/>
            <a:fld id="{2A013F82-EE5E-44EE-A61D-E31C6657F26F}" type="slidenum">
              <a:rPr lang="en-GB" noProof="0" smtClean="0"/>
              <a:pPr/>
              <a:t>‹#›</a:t>
            </a:fld>
            <a:endParaRPr lang="en-GB" noProof="0" dirty="0"/>
          </a:p>
        </p:txBody>
      </p:sp>
    </p:spTree>
    <p:extLst>
      <p:ext uri="{BB962C8B-B14F-4D97-AF65-F5344CB8AC3E}">
        <p14:creationId xmlns:p14="http://schemas.microsoft.com/office/powerpoint/2010/main" val="244534420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3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35.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jpeg"/><Relationship Id="rId1" Type="http://schemas.openxmlformats.org/officeDocument/2006/relationships/slideLayout" Target="../slideLayouts/slideLayout7.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59.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67.jpeg"/><Relationship Id="rId2" Type="http://schemas.openxmlformats.org/officeDocument/2006/relationships/image" Target="../media/image62.jpeg"/><Relationship Id="rId1" Type="http://schemas.openxmlformats.org/officeDocument/2006/relationships/slideLayout" Target="../slideLayouts/slideLayout7.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7.xml"/><Relationship Id="rId4" Type="http://schemas.openxmlformats.org/officeDocument/2006/relationships/image" Target="../media/image70.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4312" y="381000"/>
            <a:ext cx="9220200" cy="2895600"/>
          </a:xfrm>
          <a:effectLst>
            <a:outerShdw blurRad="50800" dist="38100" dir="2700000" algn="tl" rotWithShape="0">
              <a:prstClr val="black">
                <a:alpha val="40000"/>
              </a:prstClr>
            </a:outerShdw>
          </a:effectLst>
        </p:spPr>
        <p:txBody>
          <a:bodyPr rtlCol="0">
            <a:normAutofit/>
          </a:bodyPr>
          <a:lstStyle/>
          <a:p>
            <a:pPr algn="ctr" rtl="0"/>
            <a:r>
              <a:rPr lang="en-GB" sz="7200" spc="600" dirty="0">
                <a:effectLst>
                  <a:outerShdw blurRad="38100" dist="38100" dir="2700000" algn="tl">
                    <a:srgbClr val="000000">
                      <a:alpha val="43137"/>
                    </a:srgbClr>
                  </a:outerShdw>
                </a:effectLst>
              </a:rPr>
              <a:t>Stomach surgery</a:t>
            </a:r>
          </a:p>
        </p:txBody>
      </p:sp>
      <p:sp>
        <p:nvSpPr>
          <p:cNvPr id="3" name="Subtitle 2"/>
          <p:cNvSpPr>
            <a:spLocks noGrp="1"/>
          </p:cNvSpPr>
          <p:nvPr>
            <p:ph type="subTitle" idx="1"/>
          </p:nvPr>
        </p:nvSpPr>
        <p:spPr>
          <a:xfrm>
            <a:off x="4600155" y="4343400"/>
            <a:ext cx="7582769" cy="1219200"/>
          </a:xfrm>
        </p:spPr>
        <p:txBody>
          <a:bodyPr rtlCol="0">
            <a:normAutofit/>
          </a:bodyPr>
          <a:lstStyle/>
          <a:p>
            <a:pPr rtl="0"/>
            <a:r>
              <a:rPr lang="en-US" sz="2800" i="1" spc="300" dirty="0">
                <a:solidFill>
                  <a:schemeClr val="accent6">
                    <a:lumMod val="40000"/>
                    <a:lumOff val="60000"/>
                  </a:schemeClr>
                </a:solidFill>
                <a:effectLst>
                  <a:outerShdw blurRad="38100" dist="38100" dir="2700000" algn="tl">
                    <a:srgbClr val="000000">
                      <a:alpha val="43137"/>
                    </a:srgbClr>
                  </a:outerShdw>
                </a:effectLst>
              </a:rPr>
              <a:t>D</a:t>
            </a:r>
            <a:r>
              <a:rPr lang="en-GB" sz="2800" i="1" spc="300" dirty="0" err="1">
                <a:solidFill>
                  <a:schemeClr val="accent6">
                    <a:lumMod val="40000"/>
                    <a:lumOff val="60000"/>
                  </a:schemeClr>
                </a:solidFill>
                <a:effectLst>
                  <a:outerShdw blurRad="38100" dist="38100" dir="2700000" algn="tl">
                    <a:srgbClr val="000000">
                      <a:alpha val="43137"/>
                    </a:srgbClr>
                  </a:outerShdw>
                </a:effectLst>
              </a:rPr>
              <a:t>rakce</a:t>
            </a:r>
            <a:r>
              <a:rPr lang="en-GB" sz="2800" i="1" spc="300" dirty="0">
                <a:solidFill>
                  <a:schemeClr val="accent6">
                    <a:lumMod val="40000"/>
                    <a:lumOff val="60000"/>
                  </a:schemeClr>
                </a:solidFill>
                <a:effectLst>
                  <a:outerShdw blurRad="38100" dist="38100" dir="2700000" algn="tl">
                    <a:srgbClr val="000000">
                      <a:alpha val="43137"/>
                    </a:srgbClr>
                  </a:outerShdw>
                </a:effectLst>
              </a:rPr>
              <a:t> </a:t>
            </a:r>
            <a:r>
              <a:rPr lang="en-GB" sz="2800" i="1" spc="300" dirty="0" err="1">
                <a:solidFill>
                  <a:schemeClr val="accent6">
                    <a:lumMod val="40000"/>
                    <a:lumOff val="60000"/>
                  </a:schemeClr>
                </a:solidFill>
                <a:effectLst>
                  <a:outerShdw blurRad="38100" dist="38100" dir="2700000" algn="tl">
                    <a:srgbClr val="000000">
                      <a:alpha val="43137"/>
                    </a:srgbClr>
                  </a:outerShdw>
                </a:effectLst>
              </a:rPr>
              <a:t>radovanovic</a:t>
            </a:r>
            <a:r>
              <a:rPr lang="en-GB" sz="2800" i="1" spc="300" dirty="0">
                <a:solidFill>
                  <a:schemeClr val="accent6">
                    <a:lumMod val="40000"/>
                    <a:lumOff val="60000"/>
                  </a:schemeClr>
                </a:solidFill>
                <a:effectLst>
                  <a:outerShdw blurRad="38100" dist="38100" dir="2700000" algn="tl">
                    <a:srgbClr val="000000">
                      <a:alpha val="43137"/>
                    </a:srgbClr>
                  </a:outerShdw>
                </a:effectLst>
              </a:rPr>
              <a:t>, MD, PhD</a:t>
            </a:r>
          </a:p>
          <a:p>
            <a:pPr rtl="0"/>
            <a:r>
              <a:rPr lang="en-GB" i="1" spc="300" dirty="0">
                <a:solidFill>
                  <a:schemeClr val="accent6">
                    <a:lumMod val="40000"/>
                    <a:lumOff val="60000"/>
                  </a:schemeClr>
                </a:solidFill>
                <a:effectLst>
                  <a:outerShdw blurRad="38100" dist="38100" dir="2700000" algn="tl">
                    <a:srgbClr val="000000">
                      <a:alpha val="43137"/>
                    </a:srgbClr>
                  </a:outerShdw>
                </a:effectLst>
              </a:rPr>
              <a:t>Full professor of surgery</a:t>
            </a:r>
          </a:p>
        </p:txBody>
      </p:sp>
    </p:spTree>
    <p:extLst>
      <p:ext uri="{BB962C8B-B14F-4D97-AF65-F5344CB8AC3E}">
        <p14:creationId xmlns:p14="http://schemas.microsoft.com/office/powerpoint/2010/main" val="4214489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B93E81-6F67-6C49-AE99-66D96F61A6D5}"/>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Classification</a:t>
            </a:r>
          </a:p>
        </p:txBody>
      </p:sp>
      <p:sp>
        <p:nvSpPr>
          <p:cNvPr id="5" name="TextBox 4">
            <a:extLst>
              <a:ext uri="{FF2B5EF4-FFF2-40B4-BE49-F238E27FC236}">
                <a16:creationId xmlns:a16="http://schemas.microsoft.com/office/drawing/2014/main" id="{FEE24BBE-F899-302B-C7FB-A7225245D709}"/>
              </a:ext>
            </a:extLst>
          </p:cNvPr>
          <p:cNvSpPr txBox="1"/>
          <p:nvPr/>
        </p:nvSpPr>
        <p:spPr>
          <a:xfrm>
            <a:off x="531812" y="2090172"/>
            <a:ext cx="11125200" cy="2677656"/>
          </a:xfrm>
          <a:prstGeom prst="rect">
            <a:avLst/>
          </a:prstGeom>
          <a:noFill/>
          <a:ln>
            <a:noFill/>
          </a:ln>
        </p:spPr>
        <p:txBody>
          <a:bodyPr wrap="square">
            <a:spAutoFit/>
          </a:bodyPr>
          <a:lstStyle/>
          <a:p>
            <a:pPr marL="342900" indent="-342900">
              <a:buFont typeface="+mj-lt"/>
              <a:buAutoNum type="arabicPeriod"/>
            </a:pPr>
            <a:r>
              <a:rPr lang="en-GB" sz="2400" spc="300" dirty="0">
                <a:effectLst>
                  <a:outerShdw blurRad="38100" dist="38100" dir="2700000" algn="tl">
                    <a:srgbClr val="000000">
                      <a:alpha val="43137"/>
                    </a:srgbClr>
                  </a:outerShdw>
                </a:effectLst>
              </a:rPr>
              <a:t>According to acidity and localization</a:t>
            </a:r>
          </a:p>
          <a:p>
            <a:endParaRPr lang="en-GB" sz="2400" spc="300" dirty="0">
              <a:effectLst>
                <a:outerShdw blurRad="38100" dist="38100" dir="2700000" algn="tl">
                  <a:srgbClr val="000000">
                    <a:alpha val="43137"/>
                  </a:srgbClr>
                </a:outerShdw>
              </a:effectLst>
            </a:endParaRP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Prepyloric (associated with duodenal ulcer, blood type 0, hyperacidity)</a:t>
            </a:r>
          </a:p>
          <a:p>
            <a:pPr marL="285750" indent="-285750">
              <a:buFont typeface="Wingdings" panose="05000000000000000000" pitchFamily="2" charset="2"/>
              <a:buChar char="v"/>
            </a:pPr>
            <a:endParaRPr lang="en-GB" sz="2400" spc="300" dirty="0">
              <a:effectLst>
                <a:outerShdw blurRad="38100" dist="38100" dir="2700000" algn="tl">
                  <a:srgbClr val="000000">
                    <a:alpha val="43137"/>
                  </a:srgbClr>
                </a:outerShdw>
              </a:effectLst>
            </a:endParaRP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Fundus and corporal (blood group A, without duodenal ulcer, hypoacidity)</a:t>
            </a:r>
          </a:p>
        </p:txBody>
      </p:sp>
    </p:spTree>
    <p:extLst>
      <p:ext uri="{BB962C8B-B14F-4D97-AF65-F5344CB8AC3E}">
        <p14:creationId xmlns:p14="http://schemas.microsoft.com/office/powerpoint/2010/main" val="1113859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20F860-8413-BDC4-8D78-E5F6CA7D3007}"/>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Classification</a:t>
            </a:r>
          </a:p>
        </p:txBody>
      </p:sp>
      <p:sp>
        <p:nvSpPr>
          <p:cNvPr id="4" name="TextBox 3">
            <a:extLst>
              <a:ext uri="{FF2B5EF4-FFF2-40B4-BE49-F238E27FC236}">
                <a16:creationId xmlns:a16="http://schemas.microsoft.com/office/drawing/2014/main" id="{9F12A3B5-305D-FADB-E293-00F9EFF52209}"/>
              </a:ext>
            </a:extLst>
          </p:cNvPr>
          <p:cNvSpPr txBox="1"/>
          <p:nvPr/>
        </p:nvSpPr>
        <p:spPr>
          <a:xfrm>
            <a:off x="303212" y="1371600"/>
            <a:ext cx="11582399" cy="4708981"/>
          </a:xfrm>
          <a:prstGeom prst="rect">
            <a:avLst/>
          </a:prstGeom>
          <a:noFill/>
          <a:ln>
            <a:noFill/>
          </a:ln>
        </p:spPr>
        <p:txBody>
          <a:bodyPr wrap="square">
            <a:spAutoFit/>
          </a:bodyPr>
          <a:lstStyle/>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Division according to Johnson </a:t>
            </a:r>
          </a:p>
          <a:p>
            <a:pPr algn="just"/>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Type 1 50-60% (small curve, incisura angularis, no duodenal ulcer, normal or low acidity, </a:t>
            </a:r>
            <a:r>
              <a:rPr lang="en-GB" sz="2000" spc="300" dirty="0" err="1">
                <a:effectLst>
                  <a:outerShdw blurRad="38100" dist="38100" dir="2700000" algn="tl">
                    <a:srgbClr val="000000">
                      <a:alpha val="43137"/>
                    </a:srgbClr>
                  </a:outerShdw>
                </a:effectLst>
              </a:rPr>
              <a:t>duodenogastric</a:t>
            </a:r>
            <a:r>
              <a:rPr lang="en-GB" sz="2000" spc="300" dirty="0">
                <a:effectLst>
                  <a:outerShdw blurRad="38100" dist="38100" dir="2700000" algn="tl">
                    <a:srgbClr val="000000">
                      <a:alpha val="43137"/>
                    </a:srgbClr>
                  </a:outerShdw>
                </a:effectLst>
              </a:rPr>
              <a:t> reflux, antral gastritis with Campylobacter pylori, normal gastrin, normal gastric evacuation)</a:t>
            </a:r>
          </a:p>
          <a:p>
            <a:pPr marL="342900" indent="-342900" algn="just">
              <a:buFont typeface="Wingdings" panose="05000000000000000000" pitchFamily="2" charset="2"/>
              <a:buChar char="ü"/>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Type 2 20-25% (prepyloric, following a scar or old duodenal ulcer, hyperacidity, behaves like a duodenal ulcer)</a:t>
            </a:r>
          </a:p>
          <a:p>
            <a:pPr marL="342900" indent="-342900" algn="just">
              <a:buFont typeface="Wingdings" panose="05000000000000000000" pitchFamily="2" charset="2"/>
              <a:buChar char="ü"/>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Type 3 20% (antral small curve, when taking nonsteroidal antirheumatic drugs)</a:t>
            </a:r>
          </a:p>
          <a:p>
            <a:pPr marL="342900" indent="-342900" algn="just">
              <a:buFont typeface="Wingdings" panose="05000000000000000000" pitchFamily="2" charset="2"/>
              <a:buChar char="ü"/>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Type 4 3 – 10% (on a small curve, </a:t>
            </a:r>
            <a:r>
              <a:rPr lang="en-GB" sz="2000" spc="300" dirty="0" err="1">
                <a:effectLst>
                  <a:outerShdw blurRad="38100" dist="38100" dir="2700000" algn="tl">
                    <a:srgbClr val="000000">
                      <a:alpha val="43137"/>
                    </a:srgbClr>
                  </a:outerShdw>
                </a:effectLst>
              </a:rPr>
              <a:t>subcardiac</a:t>
            </a:r>
            <a:r>
              <a:rPr lang="en-GB" sz="2000" spc="300" dirty="0">
                <a:effectLst>
                  <a:outerShdw blurRad="38100" dist="38100" dir="2700000" algn="tl">
                    <a:srgbClr val="000000">
                      <a:alpha val="43137"/>
                    </a:srgbClr>
                  </a:outerShdw>
                </a:effectLst>
              </a:rPr>
              <a:t>, blood group 0, hypoacidity, often bleeds, slow gastric emptying, deep penetration into the environment)</a:t>
            </a:r>
          </a:p>
        </p:txBody>
      </p:sp>
    </p:spTree>
    <p:extLst>
      <p:ext uri="{BB962C8B-B14F-4D97-AF65-F5344CB8AC3E}">
        <p14:creationId xmlns:p14="http://schemas.microsoft.com/office/powerpoint/2010/main" val="193131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831F83F-B753-12B4-8773-9B7BB33004F5}"/>
              </a:ext>
            </a:extLst>
          </p:cNvPr>
          <p:cNvSpPr txBox="1"/>
          <p:nvPr/>
        </p:nvSpPr>
        <p:spPr>
          <a:xfrm>
            <a:off x="3047281" y="4572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Diagnostics</a:t>
            </a:r>
          </a:p>
        </p:txBody>
      </p:sp>
      <p:sp>
        <p:nvSpPr>
          <p:cNvPr id="5" name="TextBox 4">
            <a:extLst>
              <a:ext uri="{FF2B5EF4-FFF2-40B4-BE49-F238E27FC236}">
                <a16:creationId xmlns:a16="http://schemas.microsoft.com/office/drawing/2014/main" id="{EB97D404-E4C5-7FF5-7183-170A6486AD8F}"/>
              </a:ext>
            </a:extLst>
          </p:cNvPr>
          <p:cNvSpPr txBox="1"/>
          <p:nvPr/>
        </p:nvSpPr>
        <p:spPr>
          <a:xfrm>
            <a:off x="341312" y="1524000"/>
            <a:ext cx="11506199" cy="4708981"/>
          </a:xfrm>
          <a:prstGeom prst="rect">
            <a:avLst/>
          </a:prstGeom>
          <a:noFill/>
          <a:ln>
            <a:noFill/>
          </a:ln>
        </p:spPr>
        <p:txBody>
          <a:bodyPr wrap="square">
            <a:spAutoFit/>
          </a:bodyPr>
          <a:lstStyle/>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Clinical signs: epigastric pain after eating, vomiting, often in smokers</a:t>
            </a:r>
          </a:p>
          <a:p>
            <a:pPr marL="342900" indent="-342900" algn="just">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Laboratory</a:t>
            </a:r>
          </a:p>
          <a:p>
            <a:pPr algn="just"/>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MAO, BAO</a:t>
            </a:r>
          </a:p>
          <a:p>
            <a:pPr marL="342900" indent="-342900" algn="just">
              <a:buFont typeface="Wingdings" panose="05000000000000000000" pitchFamily="2" charset="2"/>
              <a:buChar char="ü"/>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Cytological examination of gastric juice</a:t>
            </a:r>
          </a:p>
          <a:p>
            <a:pPr algn="just"/>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X-ray sign of the meniscus and the rampart edge of the ulcer niche</a:t>
            </a:r>
          </a:p>
          <a:p>
            <a:pPr marL="342900" indent="-342900" algn="just">
              <a:buFont typeface="Wingdings" panose="05000000000000000000" pitchFamily="2" charset="2"/>
              <a:buChar char="ü"/>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Gastroscopy and biopsy in achlorhydria</a:t>
            </a:r>
          </a:p>
          <a:p>
            <a:pPr marL="342900" indent="-342900" algn="just">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Evolution over 6 - 12 months suspicious for malignancy</a:t>
            </a:r>
          </a:p>
          <a:p>
            <a:pPr algn="just"/>
            <a:endParaRPr lang="en-GB" sz="2000" spc="3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54982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9B3C73-7C2F-E314-6001-544A387C52EA}"/>
              </a:ext>
            </a:extLst>
          </p:cNvPr>
          <p:cNvSpPr txBox="1"/>
          <p:nvPr/>
        </p:nvSpPr>
        <p:spPr>
          <a:xfrm>
            <a:off x="455612" y="351234"/>
            <a:ext cx="11277599" cy="4832092"/>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Therapy</a:t>
            </a:r>
          </a:p>
          <a:p>
            <a:endParaRPr lang="en-GB" dirty="0"/>
          </a:p>
          <a:p>
            <a:endParaRPr lang="en-GB" dirty="0"/>
          </a:p>
          <a:p>
            <a:endParaRPr lang="en-GB" dirty="0"/>
          </a:p>
          <a:p>
            <a:endParaRPr lang="en-GB" dirty="0"/>
          </a:p>
          <a:p>
            <a:endParaRPr lang="en-GB" dirty="0"/>
          </a:p>
          <a:p>
            <a:endParaRPr lang="en-GB" dirty="0"/>
          </a:p>
          <a:p>
            <a:pPr marL="342900" indent="-342900" algn="just">
              <a:buFont typeface="Wingdings" panose="05000000000000000000" pitchFamily="2" charset="2"/>
              <a:buChar char="Ø"/>
            </a:pPr>
            <a:r>
              <a:rPr lang="en-GB" sz="2400" spc="300" dirty="0">
                <a:effectLst>
                  <a:outerShdw blurRad="38100" dist="38100" dir="2700000" algn="tl">
                    <a:srgbClr val="000000">
                      <a:alpha val="43137"/>
                    </a:srgbClr>
                  </a:outerShdw>
                </a:effectLst>
              </a:rPr>
              <a:t>Conservative (medical, rarely successful in case of hypoacidity)</a:t>
            </a:r>
          </a:p>
          <a:p>
            <a:pPr marL="342900" indent="-342900" algn="just">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400" spc="300" dirty="0">
                <a:effectLst>
                  <a:outerShdw blurRad="38100" dist="38100" dir="2700000" algn="tl">
                    <a:srgbClr val="000000">
                      <a:alpha val="43137"/>
                    </a:srgbClr>
                  </a:outerShdw>
                </a:effectLst>
              </a:rPr>
              <a:t>Surgical (in case of recurrence and long evolution, suspicion of malignancy)</a:t>
            </a:r>
          </a:p>
        </p:txBody>
      </p:sp>
    </p:spTree>
    <p:extLst>
      <p:ext uri="{BB962C8B-B14F-4D97-AF65-F5344CB8AC3E}">
        <p14:creationId xmlns:p14="http://schemas.microsoft.com/office/powerpoint/2010/main" val="350826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227C3FC-4CDC-B4CD-C0B7-DF51F79A7AAD}"/>
              </a:ext>
            </a:extLst>
          </p:cNvPr>
          <p:cNvSpPr txBox="1"/>
          <p:nvPr/>
        </p:nvSpPr>
        <p:spPr>
          <a:xfrm>
            <a:off x="3047131" y="2286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Treatment</a:t>
            </a:r>
          </a:p>
        </p:txBody>
      </p:sp>
      <p:sp>
        <p:nvSpPr>
          <p:cNvPr id="5" name="TextBox 4">
            <a:extLst>
              <a:ext uri="{FF2B5EF4-FFF2-40B4-BE49-F238E27FC236}">
                <a16:creationId xmlns:a16="http://schemas.microsoft.com/office/drawing/2014/main" id="{FE11370B-1210-4273-3666-ED369EC03A37}"/>
              </a:ext>
            </a:extLst>
          </p:cNvPr>
          <p:cNvSpPr txBox="1"/>
          <p:nvPr/>
        </p:nvSpPr>
        <p:spPr>
          <a:xfrm>
            <a:off x="379412" y="990600"/>
            <a:ext cx="11429999" cy="5632311"/>
          </a:xfrm>
          <a:prstGeom prst="rect">
            <a:avLst/>
          </a:prstGeom>
          <a:noFill/>
          <a:ln>
            <a:noFill/>
          </a:ln>
        </p:spPr>
        <p:txBody>
          <a:bodyPr wrap="square">
            <a:spAutoFit/>
          </a:bodyPr>
          <a:lstStyle/>
          <a:p>
            <a:pPr marL="342900" indent="-342900" algn="just">
              <a:buAutoNum type="arabicPeriod"/>
            </a:pPr>
            <a:r>
              <a:rPr lang="en-GB" sz="2000" b="1" spc="300" dirty="0">
                <a:effectLst>
                  <a:outerShdw blurRad="38100" dist="38100" dir="2700000" algn="tl">
                    <a:srgbClr val="000000">
                      <a:alpha val="43137"/>
                    </a:srgbClr>
                  </a:outerShdw>
                </a:effectLst>
              </a:rPr>
              <a:t>Medical</a:t>
            </a:r>
          </a:p>
          <a:p>
            <a:pPr algn="just"/>
            <a:endParaRPr lang="en-GB" sz="2000" spc="300" dirty="0">
              <a:effectLst>
                <a:outerShdw blurRad="38100" dist="38100" dir="2700000" algn="tl">
                  <a:srgbClr val="000000">
                    <a:alpha val="43137"/>
                  </a:srgbClr>
                </a:outerShdw>
              </a:effectLst>
            </a:endParaRPr>
          </a:p>
          <a:p>
            <a:pPr marL="285750" indent="-28575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Antacids, H2 blockers, sucralfate increases mucosal resistance, healing in 4 - 8 weeks</a:t>
            </a:r>
          </a:p>
          <a:p>
            <a:pPr algn="just"/>
            <a:endParaRPr lang="en-GB" sz="2000" spc="300" dirty="0">
              <a:effectLst>
                <a:outerShdw blurRad="38100" dist="38100" dir="2700000" algn="tl">
                  <a:srgbClr val="000000">
                    <a:alpha val="43137"/>
                  </a:srgbClr>
                </a:outerShdw>
              </a:effectLst>
            </a:endParaRPr>
          </a:p>
          <a:p>
            <a:pPr marL="285750" indent="-28575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Maintenance therapy</a:t>
            </a:r>
          </a:p>
          <a:p>
            <a:pPr algn="just"/>
            <a:endParaRPr lang="en-GB" sz="2000" spc="300" dirty="0">
              <a:effectLst>
                <a:outerShdw blurRad="38100" dist="38100" dir="2700000" algn="tl">
                  <a:srgbClr val="000000">
                    <a:alpha val="43137"/>
                  </a:srgbClr>
                </a:outerShdw>
              </a:effectLst>
            </a:endParaRPr>
          </a:p>
          <a:p>
            <a:pPr marL="285750" indent="-28575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In case of recurrence, surgical treatment</a:t>
            </a:r>
          </a:p>
          <a:p>
            <a:pPr algn="just"/>
            <a:endParaRPr lang="en-GB" sz="2000" spc="300" dirty="0">
              <a:effectLst>
                <a:outerShdw blurRad="38100" dist="38100" dir="2700000" algn="tl">
                  <a:srgbClr val="000000">
                    <a:alpha val="43137"/>
                  </a:srgbClr>
                </a:outerShdw>
              </a:effectLst>
            </a:endParaRPr>
          </a:p>
          <a:p>
            <a:pPr marL="285750" indent="-28575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Recurrences are 70-80% of cases in the first 12 months</a:t>
            </a:r>
          </a:p>
          <a:p>
            <a:pPr algn="just"/>
            <a:endParaRPr lang="en-GB" sz="2000" spc="300" dirty="0">
              <a:effectLst>
                <a:outerShdw blurRad="38100" dist="38100" dir="2700000" algn="tl">
                  <a:srgbClr val="000000">
                    <a:alpha val="43137"/>
                  </a:srgbClr>
                </a:outerShdw>
              </a:effectLst>
            </a:endParaRPr>
          </a:p>
          <a:p>
            <a:pPr algn="just"/>
            <a:r>
              <a:rPr lang="en-GB" sz="2000" spc="300" dirty="0">
                <a:effectLst>
                  <a:outerShdw blurRad="38100" dist="38100" dir="2700000" algn="tl">
                    <a:srgbClr val="000000">
                      <a:alpha val="43137"/>
                    </a:srgbClr>
                  </a:outerShdw>
                </a:effectLst>
              </a:rPr>
              <a:t>2. </a:t>
            </a:r>
            <a:r>
              <a:rPr lang="en-GB" sz="2000" b="1" spc="300" dirty="0">
                <a:effectLst>
                  <a:outerShdw blurRad="38100" dist="38100" dir="2700000" algn="tl">
                    <a:srgbClr val="000000">
                      <a:alpha val="43137"/>
                    </a:srgbClr>
                  </a:outerShdw>
                </a:effectLst>
              </a:rPr>
              <a:t>Surgical</a:t>
            </a:r>
          </a:p>
          <a:p>
            <a:pPr algn="just"/>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Cardiac resection or cutting</a:t>
            </a:r>
          </a:p>
          <a:p>
            <a:pPr marL="342900" indent="-342900" algn="just">
              <a:buFont typeface="Wingdings" panose="05000000000000000000" pitchFamily="2" charset="2"/>
              <a:buChar char="ü"/>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ü"/>
            </a:pPr>
            <a:r>
              <a:rPr lang="en-GB" sz="2000" spc="300" dirty="0">
                <a:effectLst>
                  <a:outerShdw blurRad="38100" dist="38100" dir="2700000" algn="tl">
                    <a:srgbClr val="000000">
                      <a:alpha val="43137"/>
                    </a:srgbClr>
                  </a:outerShdw>
                </a:effectLst>
              </a:rPr>
              <a:t>Intestinal </a:t>
            </a:r>
            <a:r>
              <a:rPr lang="en-GB" sz="2000" spc="300" dirty="0" err="1">
                <a:effectLst>
                  <a:outerShdw blurRad="38100" dist="38100" dir="2700000" algn="tl">
                    <a:srgbClr val="000000">
                      <a:alpha val="43137"/>
                    </a:srgbClr>
                  </a:outerShdw>
                </a:effectLst>
              </a:rPr>
              <a:t>metaplasias</a:t>
            </a:r>
            <a:r>
              <a:rPr lang="en-GB" sz="2000" spc="300" dirty="0">
                <a:effectLst>
                  <a:outerShdw blurRad="38100" dist="38100" dir="2700000" algn="tl">
                    <a:srgbClr val="000000">
                      <a:alpha val="43137"/>
                    </a:srgbClr>
                  </a:outerShdw>
                </a:effectLst>
              </a:rPr>
              <a:t> in biopsies taken from the edges of walled ulcers or from diffuse ones should be considered malignancy and radical surgery should be performed</a:t>
            </a:r>
          </a:p>
        </p:txBody>
      </p:sp>
    </p:spTree>
    <p:extLst>
      <p:ext uri="{BB962C8B-B14F-4D97-AF65-F5344CB8AC3E}">
        <p14:creationId xmlns:p14="http://schemas.microsoft.com/office/powerpoint/2010/main" val="2408420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B5BA6CA-9ECC-7622-5216-F7D7C8FD27FE}"/>
              </a:ext>
            </a:extLst>
          </p:cNvPr>
          <p:cNvSpPr txBox="1"/>
          <p:nvPr/>
        </p:nvSpPr>
        <p:spPr>
          <a:xfrm>
            <a:off x="912812" y="228600"/>
            <a:ext cx="10363199" cy="400110"/>
          </a:xfrm>
          <a:prstGeom prst="rect">
            <a:avLst/>
          </a:prstGeom>
          <a:noFill/>
          <a:ln>
            <a:noFill/>
          </a:ln>
        </p:spPr>
        <p:txBody>
          <a:bodyPr wrap="square">
            <a:spAutoFit/>
          </a:bodyPr>
          <a:lstStyle/>
          <a:p>
            <a:pPr algn="ctr"/>
            <a:r>
              <a:rPr lang="en-GB" sz="2000" b="1" spc="600" dirty="0">
                <a:effectLst>
                  <a:outerShdw blurRad="38100" dist="38100" dir="2700000" algn="tl">
                    <a:srgbClr val="000000">
                      <a:alpha val="43137"/>
                    </a:srgbClr>
                  </a:outerShdw>
                </a:effectLst>
              </a:rPr>
              <a:t>Drawings and X-ray of gastric ulcer</a:t>
            </a:r>
          </a:p>
        </p:txBody>
      </p:sp>
      <p:pic>
        <p:nvPicPr>
          <p:cNvPr id="4" name="Picture 5" descr="radF1246.jpg">
            <a:extLst>
              <a:ext uri="{FF2B5EF4-FFF2-40B4-BE49-F238E27FC236}">
                <a16:creationId xmlns:a16="http://schemas.microsoft.com/office/drawing/2014/main" id="{8E978A27-AB76-8429-4DE2-A96143892D9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517649" y="838200"/>
            <a:ext cx="4500563" cy="592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rad9C2C7.jpg">
            <a:extLst>
              <a:ext uri="{FF2B5EF4-FFF2-40B4-BE49-F238E27FC236}">
                <a16:creationId xmlns:a16="http://schemas.microsoft.com/office/drawing/2014/main" id="{A29DAA31-C6F8-0BC1-D1D4-9C806C06A682}"/>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018212" y="838200"/>
            <a:ext cx="4643437" cy="592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906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D0FC88A-3F05-FA1B-DD56-053DAB9E1AE2}"/>
              </a:ext>
            </a:extLst>
          </p:cNvPr>
          <p:cNvSpPr txBox="1"/>
          <p:nvPr/>
        </p:nvSpPr>
        <p:spPr>
          <a:xfrm>
            <a:off x="265112" y="228600"/>
            <a:ext cx="11658600" cy="400110"/>
          </a:xfrm>
          <a:prstGeom prst="rect">
            <a:avLst/>
          </a:prstGeom>
          <a:noFill/>
          <a:ln>
            <a:noFill/>
          </a:ln>
        </p:spPr>
        <p:txBody>
          <a:bodyPr wrap="square">
            <a:spAutoFit/>
          </a:bodyPr>
          <a:lstStyle/>
          <a:p>
            <a:pPr algn="ctr"/>
            <a:r>
              <a:rPr lang="en-GB" sz="2000" b="1" spc="600" dirty="0">
                <a:effectLst>
                  <a:outerShdw blurRad="38100" dist="38100" dir="2700000" algn="tl">
                    <a:srgbClr val="000000">
                      <a:alpha val="43137"/>
                    </a:srgbClr>
                  </a:outerShdw>
                </a:effectLst>
              </a:rPr>
              <a:t>Penetration into the left lobe of the liver and pancreas</a:t>
            </a:r>
          </a:p>
        </p:txBody>
      </p:sp>
      <p:pic>
        <p:nvPicPr>
          <p:cNvPr id="4" name="Picture 5" descr="radE5BE7.jpg">
            <a:extLst>
              <a:ext uri="{FF2B5EF4-FFF2-40B4-BE49-F238E27FC236}">
                <a16:creationId xmlns:a16="http://schemas.microsoft.com/office/drawing/2014/main" id="{B1126B8F-AB9A-626C-DC21-0879FD33BAD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6323012" y="751936"/>
            <a:ext cx="5029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rad9DF36.jpg">
            <a:extLst>
              <a:ext uri="{FF2B5EF4-FFF2-40B4-BE49-F238E27FC236}">
                <a16:creationId xmlns:a16="http://schemas.microsoft.com/office/drawing/2014/main" id="{F20C4BE5-D4EE-C066-CF34-1726F03FEC17}"/>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838200" y="751936"/>
            <a:ext cx="5484812"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143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165001-929D-D687-008B-BD53E317F8F0}"/>
              </a:ext>
            </a:extLst>
          </p:cNvPr>
          <p:cNvSpPr txBox="1"/>
          <p:nvPr/>
        </p:nvSpPr>
        <p:spPr>
          <a:xfrm>
            <a:off x="341312" y="228600"/>
            <a:ext cx="11506199"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Acquired stenosis of the pylorus</a:t>
            </a:r>
          </a:p>
        </p:txBody>
      </p:sp>
      <p:sp>
        <p:nvSpPr>
          <p:cNvPr id="5" name="TextBox 4">
            <a:extLst>
              <a:ext uri="{FF2B5EF4-FFF2-40B4-BE49-F238E27FC236}">
                <a16:creationId xmlns:a16="http://schemas.microsoft.com/office/drawing/2014/main" id="{1A3F475F-9FBF-825D-F3F3-C3A93E0BFE02}"/>
              </a:ext>
            </a:extLst>
          </p:cNvPr>
          <p:cNvSpPr txBox="1"/>
          <p:nvPr/>
        </p:nvSpPr>
        <p:spPr>
          <a:xfrm>
            <a:off x="227012" y="1371600"/>
            <a:ext cx="11506199" cy="4524315"/>
          </a:xfrm>
          <a:prstGeom prst="rect">
            <a:avLst/>
          </a:prstGeom>
          <a:noFill/>
          <a:ln>
            <a:noFill/>
          </a:ln>
        </p:spPr>
        <p:txBody>
          <a:bodyPr wrap="square">
            <a:spAutoFit/>
          </a:bodyPr>
          <a:lstStyle/>
          <a:p>
            <a:r>
              <a:rPr lang="en-GB" sz="2400" spc="300" dirty="0">
                <a:effectLst>
                  <a:outerShdw blurRad="38100" dist="38100" dir="2700000" algn="tl">
                    <a:srgbClr val="000000">
                      <a:alpha val="43137"/>
                    </a:srgbClr>
                  </a:outerShdw>
                </a:effectLst>
              </a:rPr>
              <a:t>Weight loss and vomiting of food taken 24 hours ago </a:t>
            </a:r>
          </a:p>
          <a:p>
            <a:r>
              <a:rPr lang="en-GB" sz="2400" spc="300" dirty="0">
                <a:effectLst>
                  <a:outerShdw blurRad="38100" dist="38100" dir="2700000" algn="tl">
                    <a:srgbClr val="000000">
                      <a:alpha val="43137"/>
                    </a:srgbClr>
                  </a:outerShdw>
                </a:effectLst>
              </a:rPr>
              <a:t> </a:t>
            </a:r>
          </a:p>
          <a:p>
            <a:r>
              <a:rPr lang="en-GB" sz="2400" spc="300" dirty="0">
                <a:effectLst>
                  <a:outerShdw blurRad="38100" dist="38100" dir="2700000" algn="tl">
                    <a:srgbClr val="000000">
                      <a:alpha val="43137"/>
                    </a:srgbClr>
                  </a:outerShdw>
                </a:effectLst>
              </a:rPr>
              <a:t>Electrolyte imbalance, </a:t>
            </a:r>
            <a:r>
              <a:rPr lang="en-GB" sz="2400" spc="300" dirty="0" err="1">
                <a:effectLst>
                  <a:outerShdw blurRad="38100" dist="38100" dir="2700000" algn="tl">
                    <a:srgbClr val="000000">
                      <a:alpha val="43137"/>
                    </a:srgbClr>
                  </a:outerShdw>
                </a:effectLst>
              </a:rPr>
              <a:t>anemia</a:t>
            </a:r>
            <a:r>
              <a:rPr lang="en-GB" sz="2400" spc="300" dirty="0">
                <a:effectLst>
                  <a:outerShdw blurRad="38100" dist="38100" dir="2700000" algn="tl">
                    <a:srgbClr val="000000">
                      <a:alpha val="43137"/>
                    </a:srgbClr>
                  </a:outerShdw>
                </a:effectLst>
              </a:rPr>
              <a:t>, alkalosis - tetany, dehydration, </a:t>
            </a:r>
            <a:r>
              <a:rPr lang="en-GB" sz="2400" spc="300" dirty="0" err="1">
                <a:effectLst>
                  <a:outerShdw blurRad="38100" dist="38100" dir="2700000" algn="tl">
                    <a:srgbClr val="000000">
                      <a:alpha val="43137"/>
                    </a:srgbClr>
                  </a:outerShdw>
                </a:effectLst>
              </a:rPr>
              <a:t>hypoproteinemia</a:t>
            </a:r>
            <a:r>
              <a:rPr lang="en-GB" sz="2400" spc="300" dirty="0">
                <a:effectLst>
                  <a:outerShdw blurRad="38100" dist="38100" dir="2700000" algn="tl">
                    <a:srgbClr val="000000">
                      <a:alpha val="43137"/>
                    </a:srgbClr>
                  </a:outerShdw>
                </a:effectLst>
              </a:rPr>
              <a:t> </a:t>
            </a:r>
          </a:p>
          <a:p>
            <a:endParaRPr lang="en-GB" sz="2400" spc="300" dirty="0">
              <a:effectLst>
                <a:outerShdw blurRad="38100" dist="38100" dir="2700000" algn="tl">
                  <a:srgbClr val="000000">
                    <a:alpha val="43137"/>
                  </a:srgbClr>
                </a:outerShdw>
              </a:effectLst>
            </a:endParaRPr>
          </a:p>
          <a:p>
            <a:r>
              <a:rPr lang="en-GB" sz="2400" spc="300" dirty="0">
                <a:effectLst>
                  <a:outerShdw blurRad="38100" dist="38100" dir="2700000" algn="tl">
                    <a:srgbClr val="000000">
                      <a:alpha val="43137"/>
                    </a:srgbClr>
                  </a:outerShdw>
                </a:effectLst>
              </a:rPr>
              <a:t>Differentiation from malignant stenosis by gastroscopy</a:t>
            </a:r>
          </a:p>
          <a:p>
            <a:endParaRPr lang="en-GB" sz="2400" spc="300" dirty="0">
              <a:effectLst>
                <a:outerShdw blurRad="38100" dist="38100" dir="2700000" algn="tl">
                  <a:srgbClr val="000000">
                    <a:alpha val="43137"/>
                  </a:srgbClr>
                </a:outerShdw>
              </a:effectLst>
            </a:endParaRPr>
          </a:p>
          <a:p>
            <a:r>
              <a:rPr lang="en-GB" sz="2400" spc="300" dirty="0">
                <a:effectLst>
                  <a:outerShdw blurRad="38100" dist="38100" dir="2700000" algn="tl">
                    <a:srgbClr val="000000">
                      <a:alpha val="43137"/>
                    </a:srgbClr>
                  </a:outerShdw>
                </a:effectLst>
              </a:rPr>
              <a:t>Operative treatment should be postponed for 3 - 4 days and treated with Ewald - Levin tube</a:t>
            </a:r>
          </a:p>
          <a:p>
            <a:endParaRPr lang="en-GB" sz="2400" spc="300" dirty="0">
              <a:effectLst>
                <a:outerShdw blurRad="38100" dist="38100" dir="2700000" algn="tl">
                  <a:srgbClr val="000000">
                    <a:alpha val="43137"/>
                  </a:srgbClr>
                </a:outerShdw>
              </a:effectLst>
            </a:endParaRPr>
          </a:p>
          <a:p>
            <a:r>
              <a:rPr lang="en-GB" sz="2400" spc="300" dirty="0">
                <a:effectLst>
                  <a:outerShdw blurRad="38100" dist="38100" dir="2700000" algn="tl">
                    <a:srgbClr val="000000">
                      <a:alpha val="43137"/>
                    </a:srgbClr>
                  </a:outerShdw>
                </a:effectLst>
              </a:rPr>
              <a:t>In the case of a greater number of acute </a:t>
            </a:r>
            <a:r>
              <a:rPr lang="en-GB" sz="2400" spc="300" dirty="0" err="1">
                <a:effectLst>
                  <a:outerShdw blurRad="38100" dist="38100" dir="2700000" algn="tl">
                    <a:srgbClr val="000000">
                      <a:alpha val="43137"/>
                    </a:srgbClr>
                  </a:outerShdw>
                </a:effectLst>
              </a:rPr>
              <a:t>edemas</a:t>
            </a:r>
            <a:r>
              <a:rPr lang="en-GB" sz="2400" spc="300" dirty="0">
                <a:effectLst>
                  <a:outerShdw blurRad="38100" dist="38100" dir="2700000" algn="tl">
                    <a:srgbClr val="000000">
                      <a:alpha val="43137"/>
                    </a:srgbClr>
                  </a:outerShdw>
                </a:effectLst>
              </a:rPr>
              <a:t>, passage occurs through the </a:t>
            </a:r>
            <a:r>
              <a:rPr lang="en-GB" sz="2400" spc="300" dirty="0" err="1">
                <a:effectLst>
                  <a:outerShdw blurRad="38100" dist="38100" dir="2700000" algn="tl">
                    <a:srgbClr val="000000">
                      <a:alpha val="43137"/>
                    </a:srgbClr>
                  </a:outerShdw>
                </a:effectLst>
              </a:rPr>
              <a:t>substenotic</a:t>
            </a:r>
            <a:r>
              <a:rPr lang="en-GB" sz="2400" spc="300" dirty="0">
                <a:effectLst>
                  <a:outerShdw blurRad="38100" dist="38100" dir="2700000" algn="tl">
                    <a:srgbClr val="000000">
                      <a:alpha val="43137"/>
                    </a:srgbClr>
                  </a:outerShdw>
                </a:effectLst>
              </a:rPr>
              <a:t> pylorus</a:t>
            </a:r>
          </a:p>
        </p:txBody>
      </p:sp>
    </p:spTree>
    <p:extLst>
      <p:ext uri="{BB962C8B-B14F-4D97-AF65-F5344CB8AC3E}">
        <p14:creationId xmlns:p14="http://schemas.microsoft.com/office/powerpoint/2010/main" val="10201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AB0B600-3AA4-430A-E226-A1F8B442ADB7}"/>
              </a:ext>
            </a:extLst>
          </p:cNvPr>
          <p:cNvSpPr txBox="1"/>
          <p:nvPr/>
        </p:nvSpPr>
        <p:spPr>
          <a:xfrm>
            <a:off x="3047131" y="3048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Perforating ulcers</a:t>
            </a:r>
          </a:p>
        </p:txBody>
      </p:sp>
      <p:sp>
        <p:nvSpPr>
          <p:cNvPr id="5" name="TextBox 4">
            <a:extLst>
              <a:ext uri="{FF2B5EF4-FFF2-40B4-BE49-F238E27FC236}">
                <a16:creationId xmlns:a16="http://schemas.microsoft.com/office/drawing/2014/main" id="{C38D86BF-7F65-E7D1-382B-6E1A8959E737}"/>
              </a:ext>
            </a:extLst>
          </p:cNvPr>
          <p:cNvSpPr txBox="1"/>
          <p:nvPr/>
        </p:nvSpPr>
        <p:spPr>
          <a:xfrm>
            <a:off x="493712" y="1828800"/>
            <a:ext cx="11201399" cy="3785652"/>
          </a:xfrm>
          <a:prstGeom prst="rect">
            <a:avLst/>
          </a:prstGeom>
          <a:noFill/>
          <a:ln>
            <a:noFill/>
          </a:ln>
        </p:spPr>
        <p:txBody>
          <a:bodyPr wrap="square">
            <a:spAutoFit/>
          </a:bodyPr>
          <a:lstStyle/>
          <a:p>
            <a:pPr marL="342900" indent="-342900" algn="just">
              <a:buFont typeface="Wingdings" panose="05000000000000000000" pitchFamily="2" charset="2"/>
              <a:buChar char="Ø"/>
            </a:pPr>
            <a:r>
              <a:rPr lang="en-GB" sz="2400" spc="300" dirty="0">
                <a:effectLst>
                  <a:outerShdw blurRad="38100" dist="38100" dir="2700000" algn="tl">
                    <a:srgbClr val="000000">
                      <a:alpha val="43137"/>
                    </a:srgbClr>
                  </a:outerShdw>
                </a:effectLst>
              </a:rPr>
              <a:t>Half as rare as bleeding from an ulcer</a:t>
            </a:r>
          </a:p>
          <a:p>
            <a:pPr marL="342900" indent="-342900" algn="just">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400" spc="300" dirty="0">
                <a:effectLst>
                  <a:outerShdw blurRad="38100" dist="38100" dir="2700000" algn="tl">
                    <a:srgbClr val="000000">
                      <a:alpha val="43137"/>
                    </a:srgbClr>
                  </a:outerShdw>
                </a:effectLst>
              </a:rPr>
              <a:t>Signs of an acute abdomen (sudden pain in the epigastrium and in the left shoulder, later pain in the appendix area, air sickle on X-ray)</a:t>
            </a:r>
          </a:p>
          <a:p>
            <a:pPr marL="342900" indent="-342900" algn="just">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400" spc="300" dirty="0">
                <a:effectLst>
                  <a:outerShdw blurRad="38100" dist="38100" dir="2700000" algn="tl">
                    <a:srgbClr val="000000">
                      <a:alpha val="43137"/>
                    </a:srgbClr>
                  </a:outerShdw>
                </a:effectLst>
              </a:rPr>
              <a:t>Taylor's method - treatment with nasogastric suction justified only in "</a:t>
            </a:r>
            <a:r>
              <a:rPr lang="en-GB" sz="2400" spc="300" dirty="0" err="1">
                <a:effectLst>
                  <a:outerShdw blurRad="38100" dist="38100" dir="2700000" algn="tl">
                    <a:srgbClr val="000000">
                      <a:alpha val="43137"/>
                    </a:srgbClr>
                  </a:outerShdw>
                </a:effectLst>
              </a:rPr>
              <a:t>perforatio</a:t>
            </a:r>
            <a:r>
              <a:rPr lang="en-GB" sz="2400" spc="300" dirty="0">
                <a:effectLst>
                  <a:outerShdw blurRad="38100" dist="38100" dir="2700000" algn="tl">
                    <a:srgbClr val="000000">
                      <a:alpha val="43137"/>
                    </a:srgbClr>
                  </a:outerShdw>
                </a:effectLst>
              </a:rPr>
              <a:t> tecta“</a:t>
            </a:r>
          </a:p>
          <a:p>
            <a:pPr marL="342900" indent="-342900" algn="just">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400" spc="300" dirty="0">
                <a:effectLst>
                  <a:outerShdw blurRad="38100" dist="38100" dir="2700000" algn="tl">
                    <a:srgbClr val="000000">
                      <a:alpha val="43137"/>
                    </a:srgbClr>
                  </a:outerShdw>
                </a:effectLst>
              </a:rPr>
              <a:t>Possible subphrenic abscess with conservative treatment</a:t>
            </a:r>
          </a:p>
        </p:txBody>
      </p:sp>
    </p:spTree>
    <p:extLst>
      <p:ext uri="{BB962C8B-B14F-4D97-AF65-F5344CB8AC3E}">
        <p14:creationId xmlns:p14="http://schemas.microsoft.com/office/powerpoint/2010/main" val="2664504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90D66EB-6C7A-C691-4EE2-BCE0A1E78F7F}"/>
              </a:ext>
            </a:extLst>
          </p:cNvPr>
          <p:cNvSpPr txBox="1"/>
          <p:nvPr/>
        </p:nvSpPr>
        <p:spPr>
          <a:xfrm>
            <a:off x="569912" y="381000"/>
            <a:ext cx="11239499" cy="1077218"/>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Treatment of complications of ulcer disease</a:t>
            </a:r>
          </a:p>
        </p:txBody>
      </p:sp>
      <p:sp>
        <p:nvSpPr>
          <p:cNvPr id="5" name="TextBox 4">
            <a:extLst>
              <a:ext uri="{FF2B5EF4-FFF2-40B4-BE49-F238E27FC236}">
                <a16:creationId xmlns:a16="http://schemas.microsoft.com/office/drawing/2014/main" id="{F1014D46-EF12-2852-325E-2B1E5CA62AD9}"/>
              </a:ext>
            </a:extLst>
          </p:cNvPr>
          <p:cNvSpPr txBox="1"/>
          <p:nvPr/>
        </p:nvSpPr>
        <p:spPr>
          <a:xfrm>
            <a:off x="569912" y="1941183"/>
            <a:ext cx="11239499" cy="4524315"/>
          </a:xfrm>
          <a:prstGeom prst="rect">
            <a:avLst/>
          </a:prstGeom>
          <a:noFill/>
          <a:ln>
            <a:noFill/>
          </a:ln>
        </p:spPr>
        <p:txBody>
          <a:bodyPr wrap="square">
            <a:spAutoFit/>
          </a:bodyPr>
          <a:lstStyle/>
          <a:p>
            <a:pPr marL="342900" indent="-342900">
              <a:buFont typeface="Wingdings" panose="05000000000000000000" pitchFamily="2" charset="2"/>
              <a:buChar char="Ø"/>
            </a:pPr>
            <a:r>
              <a:rPr lang="en-GB" sz="2400" spc="300" dirty="0">
                <a:effectLst>
                  <a:outerShdw blurRad="38100" dist="38100" dir="2700000" algn="tl">
                    <a:srgbClr val="000000">
                      <a:alpha val="43137"/>
                    </a:srgbClr>
                  </a:outerShdw>
                </a:effectLst>
              </a:rPr>
              <a:t>Bleeding ulcers: ulcer suture - </a:t>
            </a:r>
            <a:r>
              <a:rPr lang="en-GB" sz="2400" spc="300" dirty="0" err="1">
                <a:effectLst>
                  <a:outerShdw blurRad="38100" dist="38100" dir="2700000" algn="tl">
                    <a:srgbClr val="000000">
                      <a:alpha val="43137"/>
                    </a:srgbClr>
                  </a:outerShdw>
                </a:effectLst>
              </a:rPr>
              <a:t>hemostasis</a:t>
            </a:r>
            <a:r>
              <a:rPr lang="en-GB" sz="2400" spc="300" dirty="0">
                <a:effectLst>
                  <a:outerShdw blurRad="38100" dist="38100" dir="2700000" algn="tl">
                    <a:srgbClr val="000000">
                      <a:alpha val="43137"/>
                    </a:srgbClr>
                  </a:outerShdw>
                </a:effectLst>
              </a:rPr>
              <a:t>, pyloroplasty and vagotomy</a:t>
            </a:r>
          </a:p>
          <a:p>
            <a:pPr marL="342900" indent="-342900">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Ø"/>
            </a:pPr>
            <a:r>
              <a:rPr lang="en-GB" sz="2400" spc="300" dirty="0">
                <a:effectLst>
                  <a:outerShdw blurRad="38100" dist="38100" dir="2700000" algn="tl">
                    <a:srgbClr val="000000">
                      <a:alpha val="43137"/>
                    </a:srgbClr>
                  </a:outerShdw>
                </a:effectLst>
              </a:rPr>
              <a:t>25-30% of bleeding ulcers must be operated on urgently</a:t>
            </a:r>
          </a:p>
          <a:p>
            <a:pPr marL="342900" indent="-342900">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Ø"/>
            </a:pPr>
            <a:r>
              <a:rPr lang="en-GB" sz="2400" spc="300" dirty="0">
                <a:effectLst>
                  <a:outerShdw blurRad="38100" dist="38100" dir="2700000" algn="tl">
                    <a:srgbClr val="000000">
                      <a:alpha val="43137"/>
                    </a:srgbClr>
                  </a:outerShdw>
                </a:effectLst>
              </a:rPr>
              <a:t>Pyloric stenosis: resection of </a:t>
            </a:r>
            <a:r>
              <a:rPr lang="en-GB" sz="2400" spc="300" dirty="0" err="1">
                <a:effectLst>
                  <a:outerShdw blurRad="38100" dist="38100" dir="2700000" algn="tl">
                    <a:srgbClr val="000000">
                      <a:alpha val="43137"/>
                    </a:srgbClr>
                  </a:outerShdw>
                </a:effectLst>
              </a:rPr>
              <a:t>gastroduodenum</a:t>
            </a:r>
            <a:r>
              <a:rPr lang="en-GB" sz="2400" spc="300" dirty="0">
                <a:effectLst>
                  <a:outerShdw blurRad="38100" dist="38100" dir="2700000" algn="tl">
                    <a:srgbClr val="000000">
                      <a:alpha val="43137"/>
                    </a:srgbClr>
                  </a:outerShdw>
                </a:effectLst>
              </a:rPr>
              <a:t>, vagotomy with pyloroplasty, Harkins 1 – 2</a:t>
            </a:r>
          </a:p>
          <a:p>
            <a:pPr marL="342900" indent="-342900">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Ø"/>
            </a:pPr>
            <a:r>
              <a:rPr lang="en-GB" sz="2400" spc="300" dirty="0">
                <a:effectLst>
                  <a:outerShdw blurRad="38100" dist="38100" dir="2700000" algn="tl">
                    <a:srgbClr val="000000">
                      <a:alpha val="43137"/>
                    </a:srgbClr>
                  </a:outerShdw>
                </a:effectLst>
              </a:rPr>
              <a:t>Duodenal ulcer perforation: suture, pyloroplasty and vagotomy</a:t>
            </a:r>
          </a:p>
          <a:p>
            <a:pPr marL="342900" indent="-342900">
              <a:buFont typeface="Wingdings" panose="05000000000000000000" pitchFamily="2" charset="2"/>
              <a:buChar char="Ø"/>
            </a:pPr>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Ø"/>
            </a:pPr>
            <a:r>
              <a:rPr lang="en-GB" sz="2400" spc="300" dirty="0">
                <a:effectLst>
                  <a:outerShdw blurRad="38100" dist="38100" dir="2700000" algn="tl">
                    <a:srgbClr val="000000">
                      <a:alpha val="43137"/>
                    </a:srgbClr>
                  </a:outerShdw>
                </a:effectLst>
              </a:rPr>
              <a:t>Perforation of gastric ulcer: resection only</a:t>
            </a:r>
          </a:p>
        </p:txBody>
      </p:sp>
    </p:spTree>
    <p:extLst>
      <p:ext uri="{BB962C8B-B14F-4D97-AF65-F5344CB8AC3E}">
        <p14:creationId xmlns:p14="http://schemas.microsoft.com/office/powerpoint/2010/main" val="2481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57B35-95C2-2F3F-E82F-4A3C901964B1}"/>
              </a:ext>
            </a:extLst>
          </p:cNvPr>
          <p:cNvSpPr>
            <a:spLocks noGrp="1"/>
          </p:cNvSpPr>
          <p:nvPr>
            <p:ph type="title"/>
          </p:nvPr>
        </p:nvSpPr>
        <p:spPr>
          <a:xfrm>
            <a:off x="1522413" y="381000"/>
            <a:ext cx="9144001" cy="457200"/>
          </a:xfrm>
        </p:spPr>
        <p:txBody>
          <a:bodyPr>
            <a:normAutofit fontScale="90000"/>
          </a:bodyPr>
          <a:lstStyle/>
          <a:p>
            <a:pPr algn="ctr"/>
            <a:r>
              <a:rPr lang="en-GB" spc="600" dirty="0">
                <a:solidFill>
                  <a:schemeClr val="tx1"/>
                </a:solidFill>
                <a:effectLst>
                  <a:outerShdw blurRad="38100" dist="38100" dir="2700000" algn="tl">
                    <a:srgbClr val="000000">
                      <a:alpha val="43137"/>
                    </a:srgbClr>
                  </a:outerShdw>
                </a:effectLst>
              </a:rPr>
              <a:t>Foreign bodies of the stomach</a:t>
            </a:r>
          </a:p>
        </p:txBody>
      </p:sp>
      <p:sp>
        <p:nvSpPr>
          <p:cNvPr id="3" name="Content Placeholder 2">
            <a:extLst>
              <a:ext uri="{FF2B5EF4-FFF2-40B4-BE49-F238E27FC236}">
                <a16:creationId xmlns:a16="http://schemas.microsoft.com/office/drawing/2014/main" id="{88A44EED-0091-DFAD-6D65-F9FE349751F0}"/>
              </a:ext>
            </a:extLst>
          </p:cNvPr>
          <p:cNvSpPr>
            <a:spLocks noGrp="1"/>
          </p:cNvSpPr>
          <p:nvPr>
            <p:ph idx="1"/>
          </p:nvPr>
        </p:nvSpPr>
        <p:spPr>
          <a:xfrm>
            <a:off x="912812" y="1295400"/>
            <a:ext cx="10363200" cy="4724401"/>
          </a:xfrm>
        </p:spPr>
        <p:txBody>
          <a:bodyPr>
            <a:normAutofit lnSpcReduction="10000"/>
          </a:bodyPr>
          <a:lstStyle/>
          <a:p>
            <a:pPr marL="0" indent="0">
              <a:buNone/>
            </a:pPr>
            <a:r>
              <a:rPr lang="en-GB" spc="300" dirty="0">
                <a:effectLst>
                  <a:outerShdw blurRad="38100" dist="38100" dir="2700000" algn="tl">
                    <a:srgbClr val="000000">
                      <a:alpha val="43137"/>
                    </a:srgbClr>
                  </a:outerShdw>
                </a:effectLst>
              </a:rPr>
              <a:t>A. Children under 3 years old, old people, nervous sick people, prisoners</a:t>
            </a:r>
          </a:p>
          <a:p>
            <a:pPr marL="0" indent="0">
              <a:buNone/>
            </a:pPr>
            <a:r>
              <a:rPr lang="en-GB" spc="300" dirty="0">
                <a:effectLst>
                  <a:outerShdw blurRad="38100" dist="38100" dir="2700000" algn="tl">
                    <a:srgbClr val="000000">
                      <a:alpha val="43137"/>
                    </a:srgbClr>
                  </a:outerShdw>
                </a:effectLst>
              </a:rPr>
              <a:t>B. Signs (history, pain, hematemesis)</a:t>
            </a:r>
          </a:p>
          <a:p>
            <a:pPr marL="0" indent="0">
              <a:buNone/>
            </a:pPr>
            <a:r>
              <a:rPr lang="en-GB" spc="300" dirty="0">
                <a:effectLst>
                  <a:outerShdw blurRad="38100" dist="38100" dir="2700000" algn="tl">
                    <a:srgbClr val="000000">
                      <a:alpha val="43137"/>
                    </a:srgbClr>
                  </a:outerShdw>
                </a:effectLst>
              </a:rPr>
              <a:t>C. Diagnostics: radiology, endoscopy</a:t>
            </a:r>
          </a:p>
          <a:p>
            <a:pPr marL="0" indent="0">
              <a:buNone/>
            </a:pPr>
            <a:r>
              <a:rPr lang="en-GB" spc="300" dirty="0">
                <a:effectLst>
                  <a:outerShdw blurRad="38100" dist="38100" dir="2700000" algn="tl">
                    <a:srgbClr val="000000">
                      <a:alpha val="43137"/>
                    </a:srgbClr>
                  </a:outerShdw>
                </a:effectLst>
              </a:rPr>
              <a:t>D. Trichobezoars (hairs) and phytobezoars (</a:t>
            </a:r>
            <a:r>
              <a:rPr lang="en-GB" spc="300" dirty="0" err="1">
                <a:effectLst>
                  <a:outerShdw blurRad="38100" dist="38100" dir="2700000" algn="tl">
                    <a:srgbClr val="000000">
                      <a:alpha val="43137"/>
                    </a:srgbClr>
                  </a:outerShdw>
                </a:effectLst>
              </a:rPr>
              <a:t>fibers</a:t>
            </a:r>
            <a:r>
              <a:rPr lang="en-GB" spc="300" dirty="0">
                <a:effectLst>
                  <a:outerShdw blurRad="38100" dist="38100" dir="2700000" algn="tl">
                    <a:srgbClr val="000000">
                      <a:alpha val="43137"/>
                    </a:srgbClr>
                  </a:outerShdw>
                </a:effectLst>
              </a:rPr>
              <a:t> plants,   hay, straw, cellulose) imitate palpable </a:t>
            </a:r>
            <a:r>
              <a:rPr lang="en-GB" spc="300" dirty="0" err="1">
                <a:effectLst>
                  <a:outerShdw blurRad="38100" dist="38100" dir="2700000" algn="tl">
                    <a:srgbClr val="000000">
                      <a:alpha val="43137"/>
                    </a:srgbClr>
                  </a:outerShdw>
                </a:effectLst>
              </a:rPr>
              <a:t>tumor</a:t>
            </a:r>
            <a:endParaRPr lang="en-GB" spc="300" dirty="0">
              <a:effectLst>
                <a:outerShdw blurRad="38100" dist="38100" dir="2700000" algn="tl">
                  <a:srgbClr val="000000">
                    <a:alpha val="43137"/>
                  </a:srgbClr>
                </a:outerShdw>
              </a:effectLst>
            </a:endParaRPr>
          </a:p>
          <a:p>
            <a:pPr marL="0" indent="0">
              <a:buNone/>
            </a:pPr>
            <a:r>
              <a:rPr lang="en-GB" spc="300" dirty="0">
                <a:effectLst>
                  <a:outerShdw blurRad="38100" dist="38100" dir="2700000" algn="tl">
                    <a:srgbClr val="000000">
                      <a:alpha val="43137"/>
                    </a:srgbClr>
                  </a:outerShdw>
                </a:effectLst>
              </a:rPr>
              <a:t>G. Treatment  - "Per vias </a:t>
            </a:r>
            <a:r>
              <a:rPr lang="en-GB" spc="300" dirty="0" err="1">
                <a:effectLst>
                  <a:outerShdw blurRad="38100" dist="38100" dir="2700000" algn="tl">
                    <a:srgbClr val="000000">
                      <a:alpha val="43137"/>
                    </a:srgbClr>
                  </a:outerShdw>
                </a:effectLst>
              </a:rPr>
              <a:t>naturalis</a:t>
            </a:r>
            <a:r>
              <a:rPr lang="en-GB" spc="300" dirty="0">
                <a:effectLst>
                  <a:outerShdw blurRad="38100" dist="38100" dir="2700000" algn="tl">
                    <a:srgbClr val="000000">
                      <a:alpha val="43137"/>
                    </a:srgbClr>
                  </a:outerShdw>
                </a:effectLst>
              </a:rPr>
              <a:t>" in children (round and smooth foreign bodies)       </a:t>
            </a:r>
          </a:p>
          <a:p>
            <a:pPr marL="0" indent="0">
              <a:buNone/>
            </a:pPr>
            <a:r>
              <a:rPr lang="en-GB" spc="300" dirty="0">
                <a:effectLst>
                  <a:outerShdw blurRad="38100" dist="38100" dir="2700000" algn="tl">
                    <a:srgbClr val="000000">
                      <a:alpha val="43137"/>
                    </a:srgbClr>
                  </a:outerShdw>
                </a:effectLst>
              </a:rPr>
              <a:t>Endoscopic extirpation       </a:t>
            </a:r>
          </a:p>
          <a:p>
            <a:pPr marL="0" indent="0">
              <a:buNone/>
            </a:pPr>
            <a:r>
              <a:rPr lang="en-GB" spc="300" dirty="0">
                <a:effectLst>
                  <a:outerShdw blurRad="38100" dist="38100" dir="2700000" algn="tl">
                    <a:srgbClr val="000000">
                      <a:alpha val="43137"/>
                    </a:srgbClr>
                  </a:outerShdw>
                </a:effectLst>
              </a:rPr>
              <a:t>Operative removal</a:t>
            </a:r>
          </a:p>
        </p:txBody>
      </p:sp>
    </p:spTree>
    <p:extLst>
      <p:ext uri="{BB962C8B-B14F-4D97-AF65-F5344CB8AC3E}">
        <p14:creationId xmlns:p14="http://schemas.microsoft.com/office/powerpoint/2010/main" val="2323043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2CDD995-6B2B-25A1-A222-4FB08F03E56B}"/>
              </a:ext>
            </a:extLst>
          </p:cNvPr>
          <p:cNvSpPr txBox="1"/>
          <p:nvPr/>
        </p:nvSpPr>
        <p:spPr>
          <a:xfrm>
            <a:off x="379412" y="228600"/>
            <a:ext cx="11430000" cy="461665"/>
          </a:xfrm>
          <a:prstGeom prst="rect">
            <a:avLst/>
          </a:prstGeom>
          <a:noFill/>
          <a:ln>
            <a:noFill/>
          </a:ln>
        </p:spPr>
        <p:txBody>
          <a:bodyPr wrap="square">
            <a:spAutoFit/>
          </a:bodyPr>
          <a:lstStyle/>
          <a:p>
            <a:pPr algn="ctr"/>
            <a:r>
              <a:rPr lang="en-GB" sz="2400" b="1" spc="600" dirty="0">
                <a:effectLst>
                  <a:outerShdw blurRad="38100" dist="38100" dir="2700000" algn="tl">
                    <a:srgbClr val="000000">
                      <a:alpha val="43137"/>
                    </a:srgbClr>
                  </a:outerShdw>
                </a:effectLst>
              </a:rPr>
              <a:t>Perforation, bleeding and stenosis of the ulcer</a:t>
            </a:r>
          </a:p>
        </p:txBody>
      </p:sp>
      <p:pic>
        <p:nvPicPr>
          <p:cNvPr id="5" name="Picture 5" descr="radC21D2.jpg">
            <a:extLst>
              <a:ext uri="{FF2B5EF4-FFF2-40B4-BE49-F238E27FC236}">
                <a16:creationId xmlns:a16="http://schemas.microsoft.com/office/drawing/2014/main" id="{B6BB2841-B182-5B57-49C7-1A15CB7F1CEF}"/>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522412" y="914400"/>
            <a:ext cx="4572000" cy="578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radBFCD1.jpg">
            <a:extLst>
              <a:ext uri="{FF2B5EF4-FFF2-40B4-BE49-F238E27FC236}">
                <a16:creationId xmlns:a16="http://schemas.microsoft.com/office/drawing/2014/main" id="{78570EB6-5F5C-6253-7FA1-8C83F6136FD7}"/>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094412" y="914400"/>
            <a:ext cx="4572000" cy="578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808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5C79B56-8396-D0E2-9376-4405279B79F5}"/>
              </a:ext>
            </a:extLst>
          </p:cNvPr>
          <p:cNvSpPr txBox="1"/>
          <p:nvPr/>
        </p:nvSpPr>
        <p:spPr>
          <a:xfrm>
            <a:off x="646112" y="1752600"/>
            <a:ext cx="10896599" cy="3785652"/>
          </a:xfrm>
          <a:prstGeom prst="rect">
            <a:avLst/>
          </a:prstGeom>
          <a:noFill/>
          <a:ln>
            <a:noFill/>
          </a:ln>
        </p:spPr>
        <p:txBody>
          <a:bodyPr wrap="square">
            <a:spAutoFit/>
          </a:bodyPr>
          <a:lstStyle/>
          <a:p>
            <a:pPr marL="457200" indent="-457200" algn="just">
              <a:buFont typeface="+mj-lt"/>
              <a:buAutoNum type="arabicPeriod"/>
            </a:pPr>
            <a:r>
              <a:rPr lang="en-GB" sz="2000" spc="300" dirty="0">
                <a:effectLst>
                  <a:outerShdw blurRad="38100" dist="38100" dir="2700000" algn="tl">
                    <a:srgbClr val="000000">
                      <a:alpha val="43137"/>
                    </a:srgbClr>
                  </a:outerShdw>
                </a:effectLst>
              </a:rPr>
              <a:t>Pepsin proteolytic effect</a:t>
            </a:r>
          </a:p>
          <a:p>
            <a:pPr algn="just"/>
            <a:endParaRPr lang="en-GB" sz="2000" spc="300" dirty="0">
              <a:effectLst>
                <a:outerShdw blurRad="38100" dist="38100" dir="2700000" algn="tl">
                  <a:srgbClr val="000000">
                    <a:alpha val="43137"/>
                  </a:srgbClr>
                </a:outerShdw>
              </a:effectLst>
            </a:endParaRPr>
          </a:p>
          <a:p>
            <a:pPr algn="just"/>
            <a:r>
              <a:rPr lang="en-GB" sz="2000" spc="300" dirty="0">
                <a:effectLst>
                  <a:outerShdw blurRad="38100" dist="38100" dir="2700000" algn="tl">
                    <a:srgbClr val="000000">
                      <a:alpha val="43137"/>
                    </a:srgbClr>
                  </a:outerShdw>
                </a:effectLst>
              </a:rPr>
              <a:t>2. </a:t>
            </a:r>
            <a:r>
              <a:rPr lang="en-GB" sz="2000" spc="300" dirty="0" err="1">
                <a:effectLst>
                  <a:outerShdw blurRad="38100" dist="38100" dir="2700000" algn="tl">
                    <a:srgbClr val="000000">
                      <a:alpha val="43137"/>
                    </a:srgbClr>
                  </a:outerShdw>
                </a:effectLst>
              </a:rPr>
              <a:t>Vagus</a:t>
            </a:r>
            <a:r>
              <a:rPr lang="en-GB" sz="2000" spc="300" dirty="0">
                <a:effectLst>
                  <a:outerShdw blurRad="38100" dist="38100" dir="2700000" algn="tl">
                    <a:srgbClr val="000000">
                      <a:alpha val="43137"/>
                    </a:srgbClr>
                  </a:outerShdw>
                </a:effectLst>
              </a:rPr>
              <a:t> tone, neural stimulation of parietal cells</a:t>
            </a:r>
          </a:p>
          <a:p>
            <a:pPr algn="just"/>
            <a:endParaRPr lang="en-GB" sz="2000" spc="300" dirty="0">
              <a:effectLst>
                <a:outerShdw blurRad="38100" dist="38100" dir="2700000" algn="tl">
                  <a:srgbClr val="000000">
                    <a:alpha val="43137"/>
                  </a:srgbClr>
                </a:outerShdw>
              </a:effectLst>
            </a:endParaRPr>
          </a:p>
          <a:p>
            <a:pPr algn="just"/>
            <a:r>
              <a:rPr lang="en-GB" sz="2000" spc="300" dirty="0">
                <a:effectLst>
                  <a:outerShdw blurRad="38100" dist="38100" dir="2700000" algn="tl">
                    <a:srgbClr val="000000">
                      <a:alpha val="43137"/>
                    </a:srgbClr>
                  </a:outerShdw>
                </a:effectLst>
              </a:rPr>
              <a:t>3. Hypergastrinemia – excessive hormonal stimulation of "HCL" secretion by gastrin     ("ZES" </a:t>
            </a:r>
            <a:r>
              <a:rPr lang="en-GB" sz="2000" spc="300" dirty="0" err="1">
                <a:effectLst>
                  <a:outerShdw blurRad="38100" dist="38100" dir="2700000" algn="tl">
                    <a:srgbClr val="000000">
                      <a:alpha val="43137"/>
                    </a:srgbClr>
                  </a:outerShdw>
                </a:effectLst>
              </a:rPr>
              <a:t>vagus</a:t>
            </a:r>
            <a:r>
              <a:rPr lang="en-GB" sz="2000" spc="300" dirty="0">
                <a:effectLst>
                  <a:outerShdw blurRad="38100" dist="38100" dir="2700000" algn="tl">
                    <a:srgbClr val="000000">
                      <a:alpha val="43137"/>
                    </a:srgbClr>
                  </a:outerShdw>
                </a:effectLst>
              </a:rPr>
              <a:t> hypertonus)</a:t>
            </a:r>
          </a:p>
          <a:p>
            <a:pPr algn="just"/>
            <a:endParaRPr lang="en-GB" sz="2000" spc="300" dirty="0">
              <a:effectLst>
                <a:outerShdw blurRad="38100" dist="38100" dir="2700000" algn="tl">
                  <a:srgbClr val="000000">
                    <a:alpha val="43137"/>
                  </a:srgbClr>
                </a:outerShdw>
              </a:effectLst>
            </a:endParaRPr>
          </a:p>
          <a:p>
            <a:pPr algn="just"/>
            <a:r>
              <a:rPr lang="en-GB" sz="2000" spc="300" dirty="0">
                <a:effectLst>
                  <a:outerShdw blurRad="38100" dist="38100" dir="2700000" algn="tl">
                    <a:srgbClr val="000000">
                      <a:alpha val="43137"/>
                    </a:srgbClr>
                  </a:outerShdw>
                </a:effectLst>
              </a:rPr>
              <a:t>4. Genetic factor - increased capacity to secrete "HCL" (increased number of parietal cells in ulcer patients)</a:t>
            </a:r>
          </a:p>
          <a:p>
            <a:pPr algn="just"/>
            <a:endParaRPr lang="en-GB" sz="2000" spc="300" dirty="0">
              <a:effectLst>
                <a:outerShdw blurRad="38100" dist="38100" dir="2700000" algn="tl">
                  <a:srgbClr val="000000">
                    <a:alpha val="43137"/>
                  </a:srgbClr>
                </a:outerShdw>
              </a:effectLst>
            </a:endParaRPr>
          </a:p>
          <a:p>
            <a:pPr algn="just"/>
            <a:r>
              <a:rPr lang="en-GB" sz="2000" spc="300" dirty="0">
                <a:effectLst>
                  <a:outerShdw blurRad="38100" dist="38100" dir="2700000" algn="tl">
                    <a:srgbClr val="000000">
                      <a:alpha val="43137"/>
                    </a:srgbClr>
                  </a:outerShdw>
                </a:effectLst>
              </a:rPr>
              <a:t>5. The infection damages the mucosal barrier(Campylobacter Pylori)</a:t>
            </a:r>
          </a:p>
        </p:txBody>
      </p:sp>
      <p:sp>
        <p:nvSpPr>
          <p:cNvPr id="5" name="TextBox 4">
            <a:extLst>
              <a:ext uri="{FF2B5EF4-FFF2-40B4-BE49-F238E27FC236}">
                <a16:creationId xmlns:a16="http://schemas.microsoft.com/office/drawing/2014/main" id="{9DE24718-082B-1208-B644-4B0308CEFEEE}"/>
              </a:ext>
            </a:extLst>
          </p:cNvPr>
          <p:cNvSpPr txBox="1"/>
          <p:nvPr/>
        </p:nvSpPr>
        <p:spPr>
          <a:xfrm>
            <a:off x="912811" y="304800"/>
            <a:ext cx="10363200" cy="584775"/>
          </a:xfrm>
          <a:prstGeom prst="rect">
            <a:avLst/>
          </a:prstGeom>
          <a:noFill/>
          <a:ln>
            <a:noFill/>
          </a:ln>
        </p:spPr>
        <p:txBody>
          <a:bodyPr wrap="square">
            <a:spAutoFit/>
          </a:bodyPr>
          <a:lstStyle/>
          <a:p>
            <a:pPr algn="ctr"/>
            <a:r>
              <a:rPr lang="en-US" sz="3200" b="1" spc="600" dirty="0">
                <a:effectLst>
                  <a:outerShdw blurRad="38100" dist="38100" dir="2700000" algn="tl">
                    <a:srgbClr val="000000">
                      <a:alpha val="43137"/>
                    </a:srgbClr>
                  </a:outerShdw>
                </a:effectLst>
              </a:rPr>
              <a:t>Duodenal ulcer pathogenesis</a:t>
            </a:r>
            <a:endParaRPr lang="en-GB" sz="3200" b="1" spc="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48820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03DCA4-62D4-5191-98D4-760427A8171C}"/>
              </a:ext>
            </a:extLst>
          </p:cNvPr>
          <p:cNvSpPr txBox="1"/>
          <p:nvPr/>
        </p:nvSpPr>
        <p:spPr>
          <a:xfrm>
            <a:off x="1217611" y="353973"/>
            <a:ext cx="9753599"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Specifics of duodenal ulcer</a:t>
            </a:r>
          </a:p>
        </p:txBody>
      </p:sp>
      <p:sp>
        <p:nvSpPr>
          <p:cNvPr id="5" name="TextBox 4">
            <a:extLst>
              <a:ext uri="{FF2B5EF4-FFF2-40B4-BE49-F238E27FC236}">
                <a16:creationId xmlns:a16="http://schemas.microsoft.com/office/drawing/2014/main" id="{AF5E32CB-EBA8-16F2-F51D-055362E554FF}"/>
              </a:ext>
            </a:extLst>
          </p:cNvPr>
          <p:cNvSpPr txBox="1"/>
          <p:nvPr/>
        </p:nvSpPr>
        <p:spPr>
          <a:xfrm>
            <a:off x="569912" y="1929348"/>
            <a:ext cx="11048999" cy="3785652"/>
          </a:xfrm>
          <a:prstGeom prst="rect">
            <a:avLst/>
          </a:prstGeom>
          <a:noFill/>
          <a:ln>
            <a:noFill/>
          </a:ln>
        </p:spPr>
        <p:txBody>
          <a:bodyPr wrap="square">
            <a:spAutoFit/>
          </a:bodyPr>
          <a:lstStyle/>
          <a:p>
            <a:pPr marL="342900" indent="-342900" algn="just">
              <a:buFont typeface="Wingdings" panose="05000000000000000000" pitchFamily="2" charset="2"/>
              <a:buChar char="Ø"/>
            </a:pPr>
            <a:r>
              <a:rPr lang="en-GB" sz="2000" spc="300" dirty="0">
                <a:effectLst>
                  <a:outerShdw blurRad="38100" dist="38100" dir="2700000" algn="tl">
                    <a:srgbClr val="000000">
                      <a:alpha val="43137"/>
                    </a:srgbClr>
                  </a:outerShdw>
                </a:effectLst>
              </a:rPr>
              <a:t>Pain is not a mandatory symptom</a:t>
            </a:r>
            <a:endParaRPr lang="sr-Cyrl-RS"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000" spc="300" dirty="0">
                <a:effectLst>
                  <a:outerShdw blurRad="38100" dist="38100" dir="2700000" algn="tl">
                    <a:srgbClr val="000000">
                      <a:alpha val="43137"/>
                    </a:srgbClr>
                  </a:outerShdw>
                </a:effectLst>
              </a:rPr>
              <a:t> </a:t>
            </a:r>
            <a:endParaRPr lang="sr-Cyrl-RS"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000" spc="300" dirty="0">
                <a:effectLst>
                  <a:outerShdw blurRad="38100" dist="38100" dir="2700000" algn="tl">
                    <a:srgbClr val="000000">
                      <a:alpha val="43137"/>
                    </a:srgbClr>
                  </a:outerShdw>
                </a:effectLst>
              </a:rPr>
              <a:t>Bleeding may be the first symptom </a:t>
            </a:r>
            <a:endParaRPr lang="sr-Cyrl-RS"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endParaRPr lang="sr-Cyrl-RS"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000" spc="300" dirty="0">
                <a:effectLst>
                  <a:outerShdw blurRad="38100" dist="38100" dir="2700000" algn="tl">
                    <a:srgbClr val="000000">
                      <a:alpha val="43137"/>
                    </a:srgbClr>
                  </a:outerShdw>
                </a:effectLst>
              </a:rPr>
              <a:t>Lumbar (pararenal) pain when penetrating the pancreas 90% of taste located on the bulb of the duodenum up to 2 cm. from the pylorus </a:t>
            </a:r>
            <a:endParaRPr lang="sr-Cyrl-RS"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endParaRPr lang="sr-Cyrl-RS"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n-GB" sz="2000" spc="300" dirty="0">
                <a:effectLst>
                  <a:outerShdw blurRad="38100" dist="38100" dir="2700000" algn="tl">
                    <a:srgbClr val="000000">
                      <a:alpha val="43137"/>
                    </a:srgbClr>
                  </a:outerShdw>
                </a:effectLst>
              </a:rPr>
              <a:t>Etiological principle (the response to stress is "ACTH" and cortisone, which stimulates the secretion of "HCL" as well as adrenaline vasospasms of the mucosal blood vessels, so the barrier and repair of the mucosa is weak)</a:t>
            </a:r>
          </a:p>
        </p:txBody>
      </p:sp>
    </p:spTree>
    <p:extLst>
      <p:ext uri="{BB962C8B-B14F-4D97-AF65-F5344CB8AC3E}">
        <p14:creationId xmlns:p14="http://schemas.microsoft.com/office/powerpoint/2010/main" val="1687228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40F2E2-D703-B386-5234-4BF1AAEDC0B5}"/>
              </a:ext>
            </a:extLst>
          </p:cNvPr>
          <p:cNvSpPr txBox="1"/>
          <p:nvPr/>
        </p:nvSpPr>
        <p:spPr>
          <a:xfrm>
            <a:off x="1255712" y="228600"/>
            <a:ext cx="9677400" cy="523220"/>
          </a:xfrm>
          <a:prstGeom prst="rect">
            <a:avLst/>
          </a:prstGeom>
          <a:noFill/>
          <a:ln>
            <a:noFill/>
          </a:ln>
        </p:spPr>
        <p:txBody>
          <a:bodyPr wrap="square">
            <a:spAutoFit/>
          </a:bodyPr>
          <a:lstStyle/>
          <a:p>
            <a:pPr algn="ctr"/>
            <a:r>
              <a:rPr lang="en-GB" sz="2800" b="1" spc="600" dirty="0">
                <a:effectLst>
                  <a:outerShdw blurRad="38100" dist="38100" dir="2700000" algn="tl">
                    <a:srgbClr val="000000">
                      <a:alpha val="43137"/>
                    </a:srgbClr>
                  </a:outerShdw>
                </a:effectLst>
              </a:rPr>
              <a:t>Clinical signs of duodenal ulcer</a:t>
            </a:r>
          </a:p>
        </p:txBody>
      </p:sp>
      <p:sp>
        <p:nvSpPr>
          <p:cNvPr id="5" name="TextBox 4">
            <a:extLst>
              <a:ext uri="{FF2B5EF4-FFF2-40B4-BE49-F238E27FC236}">
                <a16:creationId xmlns:a16="http://schemas.microsoft.com/office/drawing/2014/main" id="{810C2941-2F18-1E66-004A-1C35DAA40205}"/>
              </a:ext>
            </a:extLst>
          </p:cNvPr>
          <p:cNvSpPr txBox="1"/>
          <p:nvPr/>
        </p:nvSpPr>
        <p:spPr>
          <a:xfrm>
            <a:off x="608012" y="914400"/>
            <a:ext cx="10744199" cy="5441170"/>
          </a:xfrm>
          <a:prstGeom prst="rect">
            <a:avLst/>
          </a:prstGeom>
          <a:noFill/>
          <a:ln>
            <a:noFill/>
          </a:ln>
        </p:spPr>
        <p:txBody>
          <a:bodyPr wrap="square">
            <a:spAutoFit/>
          </a:bodyPr>
          <a:lstStyle/>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Occult bleeding</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Serum gastrin (code "ZES")</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Hollander's test (stimulation with intravenous insulin with </a:t>
            </a:r>
            <a:r>
              <a:rPr lang="en-GB" spc="300" dirty="0" err="1">
                <a:effectLst>
                  <a:outerShdw blurRad="38100" dist="38100" dir="2700000" algn="tl">
                    <a:srgbClr val="000000">
                      <a:alpha val="43137"/>
                    </a:srgbClr>
                  </a:outerShdw>
                </a:effectLst>
              </a:rPr>
              <a:t>hypoglycemic</a:t>
            </a:r>
            <a:r>
              <a:rPr lang="en-GB" spc="300" dirty="0">
                <a:effectLst>
                  <a:outerShdw blurRad="38100" dist="38100" dir="2700000" algn="tl">
                    <a:srgbClr val="000000">
                      <a:alpha val="43137"/>
                    </a:srgbClr>
                  </a:outerShdw>
                </a:effectLst>
              </a:rPr>
              <a:t> effect)</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Ph-</a:t>
            </a:r>
            <a:r>
              <a:rPr lang="en-GB" spc="300" dirty="0" err="1">
                <a:effectLst>
                  <a:outerShdw blurRad="38100" dist="38100" dir="2700000" algn="tl">
                    <a:srgbClr val="000000">
                      <a:alpha val="43137"/>
                    </a:srgbClr>
                  </a:outerShdw>
                </a:effectLst>
              </a:rPr>
              <a:t>metry</a:t>
            </a:r>
            <a:r>
              <a:rPr lang="en-GB" spc="300" dirty="0">
                <a:effectLst>
                  <a:outerShdw blurRad="38100" dist="38100" dir="2700000" algn="tl">
                    <a:srgbClr val="000000">
                      <a:alpha val="43137"/>
                    </a:srgbClr>
                  </a:outerShdw>
                </a:effectLst>
              </a:rPr>
              <a:t> and manometry: pain that occurs an hour after eating, in the late afternoon and at night</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Eating can relieve pain</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Accompanying nausea and vomiting</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Seasonal character of the disease</a:t>
            </a:r>
          </a:p>
          <a:p>
            <a:pPr marL="342900" indent="-34290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Laboratory</a:t>
            </a:r>
          </a:p>
          <a:p>
            <a:pPr marL="342900" indent="-342900" algn="just">
              <a:lnSpc>
                <a:spcPct val="150000"/>
              </a:lnSpc>
              <a:buFont typeface="Wingdings" panose="05000000000000000000" pitchFamily="2" charset="2"/>
              <a:buChar char="q"/>
            </a:pPr>
            <a:r>
              <a:rPr lang="en-GB" spc="300" dirty="0">
                <a:effectLst>
                  <a:outerShdw blurRad="38100" dist="38100" dir="2700000" algn="tl">
                    <a:srgbClr val="000000">
                      <a:alpha val="43137"/>
                    </a:srgbClr>
                  </a:outerShdw>
                </a:effectLst>
              </a:rPr>
              <a:t>BAO (measurement of HCL on an empty stomach)</a:t>
            </a:r>
          </a:p>
          <a:p>
            <a:pPr marL="342900" indent="-342900" algn="just">
              <a:lnSpc>
                <a:spcPct val="150000"/>
              </a:lnSpc>
              <a:buFont typeface="Wingdings" panose="05000000000000000000" pitchFamily="2" charset="2"/>
              <a:buChar char="q"/>
            </a:pPr>
            <a:r>
              <a:rPr lang="en-GB" spc="300" dirty="0">
                <a:effectLst>
                  <a:outerShdw blurRad="38100" dist="38100" dir="2700000" algn="tl">
                    <a:srgbClr val="000000">
                      <a:alpha val="43137"/>
                    </a:srgbClr>
                  </a:outerShdw>
                </a:effectLst>
              </a:rPr>
              <a:t>MAO (measurement of HCL on histamine or </a:t>
            </a:r>
            <a:r>
              <a:rPr lang="en-GB" spc="300" dirty="0" err="1">
                <a:effectLst>
                  <a:outerShdw blurRad="38100" dist="38100" dir="2700000" algn="tl">
                    <a:srgbClr val="000000">
                      <a:alpha val="43137"/>
                    </a:srgbClr>
                  </a:outerShdw>
                </a:effectLst>
              </a:rPr>
              <a:t>pentagastrin</a:t>
            </a:r>
            <a:r>
              <a:rPr lang="en-GB" spc="300" dirty="0">
                <a:effectLst>
                  <a:outerShdw blurRad="38100" dist="38100" dir="2700000" algn="tl">
                    <a:srgbClr val="000000">
                      <a:alpha val="43137"/>
                    </a:srgbClr>
                  </a:outerShdw>
                </a:effectLst>
              </a:rPr>
              <a:t> test)</a:t>
            </a:r>
          </a:p>
          <a:p>
            <a:pPr marL="342900" indent="-342900" algn="just">
              <a:lnSpc>
                <a:spcPct val="150000"/>
              </a:lnSpc>
              <a:buFont typeface="Wingdings" panose="05000000000000000000" pitchFamily="2" charset="2"/>
              <a:buChar char="q"/>
            </a:pPr>
            <a:r>
              <a:rPr lang="en-GB" spc="300" dirty="0">
                <a:effectLst>
                  <a:outerShdw blurRad="38100" dist="38100" dir="2700000" algn="tl">
                    <a:srgbClr val="000000">
                      <a:alpha val="43137"/>
                    </a:srgbClr>
                  </a:outerShdw>
                </a:effectLst>
              </a:rPr>
              <a:t>Adler-Weber</a:t>
            </a:r>
          </a:p>
        </p:txBody>
      </p:sp>
    </p:spTree>
    <p:extLst>
      <p:ext uri="{BB962C8B-B14F-4D97-AF65-F5344CB8AC3E}">
        <p14:creationId xmlns:p14="http://schemas.microsoft.com/office/powerpoint/2010/main" val="1531180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BF477-6FEB-FF6D-0017-9994B4C00209}"/>
              </a:ext>
            </a:extLst>
          </p:cNvPr>
          <p:cNvSpPr>
            <a:spLocks noChangeArrowheads="1"/>
          </p:cNvSpPr>
          <p:nvPr/>
        </p:nvSpPr>
        <p:spPr bwMode="auto">
          <a:xfrm>
            <a:off x="2090751" y="228600"/>
            <a:ext cx="8007320" cy="5847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3200" b="1" i="0" u="none" strike="noStrike" cap="none" spc="600" normalizeH="0" baseline="0">
                <a:ln>
                  <a:noFill/>
                </a:ln>
                <a:solidFill>
                  <a:schemeClr val="tx1"/>
                </a:solidFill>
                <a:effectLst>
                  <a:outerShdw blurRad="38100" dist="38100" dir="2700000" algn="tl">
                    <a:srgbClr val="000000">
                      <a:alpha val="43137"/>
                    </a:srgbClr>
                  </a:outerShdw>
                </a:effectLst>
              </a:rPr>
              <a:t>Diagnosis of duodenal ulcer </a:t>
            </a:r>
          </a:p>
        </p:txBody>
      </p:sp>
      <p:sp>
        <p:nvSpPr>
          <p:cNvPr id="4" name="TextBox 3">
            <a:extLst>
              <a:ext uri="{FF2B5EF4-FFF2-40B4-BE49-F238E27FC236}">
                <a16:creationId xmlns:a16="http://schemas.microsoft.com/office/drawing/2014/main" id="{EF9E1FBE-7AB2-C918-28FD-67476904DD22}"/>
              </a:ext>
            </a:extLst>
          </p:cNvPr>
          <p:cNvSpPr txBox="1"/>
          <p:nvPr/>
        </p:nvSpPr>
        <p:spPr>
          <a:xfrm>
            <a:off x="989012" y="1447800"/>
            <a:ext cx="10210799" cy="4304192"/>
          </a:xfrm>
          <a:prstGeom prst="rect">
            <a:avLst/>
          </a:prstGeom>
          <a:noFill/>
          <a:ln>
            <a:noFill/>
          </a:ln>
        </p:spPr>
        <p:txBody>
          <a:bodyPr wrap="square">
            <a:spAutoFit/>
          </a:bodyPr>
          <a:lstStyle/>
          <a:p>
            <a:pPr marL="342900" indent="-342900">
              <a:lnSpc>
                <a:spcPct val="200000"/>
              </a:lnSpc>
              <a:buAutoNum type="arabicPeriod"/>
            </a:pPr>
            <a:r>
              <a:rPr lang="en-GB" sz="2000" spc="300" dirty="0">
                <a:effectLst>
                  <a:outerShdw blurRad="38100" dist="38100" dir="2700000" algn="tl">
                    <a:srgbClr val="000000">
                      <a:alpha val="43137"/>
                    </a:srgbClr>
                  </a:outerShdw>
                </a:effectLst>
              </a:rPr>
              <a:t>Elective</a:t>
            </a:r>
          </a:p>
          <a:p>
            <a:pPr marL="342900" indent="-342900">
              <a:lnSpc>
                <a:spcPct val="20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Barium examination of the </a:t>
            </a:r>
            <a:r>
              <a:rPr lang="en-GB" sz="2000" spc="300" dirty="0" err="1">
                <a:effectLst>
                  <a:outerShdw blurRad="38100" dist="38100" dir="2700000" algn="tl">
                    <a:srgbClr val="000000">
                      <a:alpha val="43137"/>
                    </a:srgbClr>
                  </a:outerShdw>
                </a:effectLst>
              </a:rPr>
              <a:t>gastroduodenum</a:t>
            </a:r>
            <a:endParaRPr lang="en-GB" sz="2000" spc="300" dirty="0">
              <a:effectLst>
                <a:outerShdw blurRad="38100" dist="38100" dir="2700000" algn="tl">
                  <a:srgbClr val="000000">
                    <a:alpha val="43137"/>
                  </a:srgbClr>
                </a:outerShdw>
              </a:effectLst>
            </a:endParaRPr>
          </a:p>
          <a:p>
            <a:pPr marL="342900" indent="-342900">
              <a:lnSpc>
                <a:spcPct val="200000"/>
              </a:lnSpc>
              <a:buFont typeface="Wingdings" panose="05000000000000000000" pitchFamily="2" charset="2"/>
              <a:buChar char="Ø"/>
            </a:pPr>
            <a:r>
              <a:rPr lang="en-GB" sz="2000" spc="300" dirty="0" err="1">
                <a:effectLst>
                  <a:outerShdw blurRad="38100" dist="38100" dir="2700000" algn="tl">
                    <a:srgbClr val="000000">
                      <a:alpha val="43137"/>
                    </a:srgbClr>
                  </a:outerShdw>
                </a:effectLst>
              </a:rPr>
              <a:t>Fiberoptic</a:t>
            </a:r>
            <a:r>
              <a:rPr lang="en-GB" sz="2000" spc="300" dirty="0">
                <a:effectLst>
                  <a:outerShdw blurRad="38100" dist="38100" dir="2700000" algn="tl">
                    <a:srgbClr val="000000">
                      <a:alpha val="43137"/>
                    </a:srgbClr>
                  </a:outerShdw>
                </a:effectLst>
              </a:rPr>
              <a:t> gastroduodenoscopy with biopsy</a:t>
            </a:r>
          </a:p>
          <a:p>
            <a:pPr marL="342900" indent="-342900">
              <a:lnSpc>
                <a:spcPct val="20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Manometry and PH-</a:t>
            </a:r>
            <a:r>
              <a:rPr lang="en-GB" sz="2000" spc="300" dirty="0" err="1">
                <a:effectLst>
                  <a:outerShdw blurRad="38100" dist="38100" dir="2700000" algn="tl">
                    <a:srgbClr val="000000">
                      <a:alpha val="43137"/>
                    </a:srgbClr>
                  </a:outerShdw>
                </a:effectLst>
              </a:rPr>
              <a:t>metry</a:t>
            </a:r>
            <a:endParaRPr lang="en-GB" sz="2000" spc="300" dirty="0">
              <a:effectLst>
                <a:outerShdw blurRad="38100" dist="38100" dir="2700000" algn="tl">
                  <a:srgbClr val="000000">
                    <a:alpha val="43137"/>
                  </a:srgbClr>
                </a:outerShdw>
              </a:effectLst>
            </a:endParaRPr>
          </a:p>
          <a:p>
            <a:pPr>
              <a:lnSpc>
                <a:spcPct val="200000"/>
              </a:lnSpc>
            </a:pPr>
            <a:r>
              <a:rPr lang="en-GB" sz="2000" spc="300" dirty="0">
                <a:effectLst>
                  <a:outerShdw blurRad="38100" dist="38100" dir="2700000" algn="tl">
                    <a:srgbClr val="000000">
                      <a:alpha val="43137"/>
                    </a:srgbClr>
                  </a:outerShdw>
                </a:effectLst>
              </a:rPr>
              <a:t>2. Emergency</a:t>
            </a:r>
          </a:p>
          <a:p>
            <a:pPr marL="342900" indent="-342900">
              <a:lnSpc>
                <a:spcPct val="20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Native radioscopy and abdominal imaging</a:t>
            </a:r>
          </a:p>
          <a:p>
            <a:pPr marL="342900" indent="-342900">
              <a:lnSpc>
                <a:spcPct val="20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Diagnostic and curative endoscopy</a:t>
            </a:r>
          </a:p>
        </p:txBody>
      </p:sp>
    </p:spTree>
    <p:extLst>
      <p:ext uri="{BB962C8B-B14F-4D97-AF65-F5344CB8AC3E}">
        <p14:creationId xmlns:p14="http://schemas.microsoft.com/office/powerpoint/2010/main" val="4243602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37EB61-0F5B-0C4B-DEF9-DE6AA46ECA79}"/>
              </a:ext>
            </a:extLst>
          </p:cNvPr>
          <p:cNvSpPr txBox="1"/>
          <p:nvPr/>
        </p:nvSpPr>
        <p:spPr>
          <a:xfrm>
            <a:off x="569912" y="381000"/>
            <a:ext cx="110490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Complications of duodenal ulcer</a:t>
            </a:r>
          </a:p>
        </p:txBody>
      </p:sp>
      <p:sp>
        <p:nvSpPr>
          <p:cNvPr id="5" name="TextBox 4">
            <a:extLst>
              <a:ext uri="{FF2B5EF4-FFF2-40B4-BE49-F238E27FC236}">
                <a16:creationId xmlns:a16="http://schemas.microsoft.com/office/drawing/2014/main" id="{7D80061E-D75E-E1B5-5561-6220CD84C60F}"/>
              </a:ext>
            </a:extLst>
          </p:cNvPr>
          <p:cNvSpPr txBox="1"/>
          <p:nvPr/>
        </p:nvSpPr>
        <p:spPr>
          <a:xfrm>
            <a:off x="760412" y="1035830"/>
            <a:ext cx="10668000" cy="5441170"/>
          </a:xfrm>
          <a:prstGeom prst="rect">
            <a:avLst/>
          </a:prstGeom>
          <a:noFill/>
          <a:ln>
            <a:noFill/>
          </a:ln>
        </p:spPr>
        <p:txBody>
          <a:bodyPr wrap="square">
            <a:spAutoFit/>
          </a:bodyPr>
          <a:lstStyle/>
          <a:p>
            <a:pPr marL="285750" indent="-285750">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Painful ulcer (pancreas penetration)</a:t>
            </a:r>
          </a:p>
          <a:p>
            <a:pPr marL="285750" indent="-285750">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Bleeding: hematemesis and melena 15% (penetration into the blood vessels of the submucosa, subserosa, pancreas and surroundings)</a:t>
            </a:r>
          </a:p>
          <a:p>
            <a:pPr marL="285750" indent="-285750">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Perforation - acute abdomen 5%</a:t>
            </a:r>
          </a:p>
          <a:p>
            <a:pPr marL="285750" indent="-285750">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Stenosis of the pylorus, duodenum or cardia</a:t>
            </a:r>
          </a:p>
          <a:p>
            <a:pPr>
              <a:lnSpc>
                <a:spcPct val="150000"/>
              </a:lnSpc>
            </a:pPr>
            <a:endParaRPr lang="en-GB" spc="300" dirty="0">
              <a:effectLst>
                <a:outerShdw blurRad="38100" dist="38100" dir="2700000" algn="tl">
                  <a:srgbClr val="000000">
                    <a:alpha val="43137"/>
                  </a:srgbClr>
                </a:outerShdw>
              </a:effectLst>
            </a:endParaRPr>
          </a:p>
          <a:p>
            <a:pPr marL="285750" indent="-285750">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Pathophysiological types</a:t>
            </a:r>
          </a:p>
          <a:p>
            <a:pPr marL="285750" indent="-285750">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Acute</a:t>
            </a:r>
          </a:p>
          <a:p>
            <a:pPr marL="285750" indent="-285750">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Stress</a:t>
            </a:r>
          </a:p>
          <a:p>
            <a:pPr marL="285750" indent="-285750">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Florid</a:t>
            </a:r>
          </a:p>
          <a:p>
            <a:pPr marL="285750" indent="-285750">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Callous</a:t>
            </a:r>
          </a:p>
          <a:p>
            <a:pPr marL="285750" indent="-285750">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Curling (burns)</a:t>
            </a:r>
          </a:p>
          <a:p>
            <a:pPr marL="285750" indent="-285750">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Cushing's (neurotrauma)</a:t>
            </a:r>
          </a:p>
        </p:txBody>
      </p:sp>
    </p:spTree>
    <p:extLst>
      <p:ext uri="{BB962C8B-B14F-4D97-AF65-F5344CB8AC3E}">
        <p14:creationId xmlns:p14="http://schemas.microsoft.com/office/powerpoint/2010/main" val="3764022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AAD4E9B-F65A-1597-AF2D-B8183ED6CB50}"/>
              </a:ext>
            </a:extLst>
          </p:cNvPr>
          <p:cNvSpPr txBox="1"/>
          <p:nvPr/>
        </p:nvSpPr>
        <p:spPr>
          <a:xfrm>
            <a:off x="1293811" y="353275"/>
            <a:ext cx="9601200" cy="584775"/>
          </a:xfrm>
          <a:prstGeom prst="rect">
            <a:avLst/>
          </a:prstGeom>
          <a:noFill/>
          <a:ln>
            <a:noFill/>
          </a:ln>
        </p:spPr>
        <p:txBody>
          <a:bodyPr wrap="square">
            <a:spAutoFit/>
          </a:bodyPr>
          <a:lstStyle/>
          <a:p>
            <a:pPr algn="ctr"/>
            <a:r>
              <a:rPr lang="en-GB" sz="3200" b="1" spc="300" dirty="0">
                <a:effectLst>
                  <a:outerShdw blurRad="38100" dist="38100" dir="2700000" algn="tl">
                    <a:srgbClr val="000000">
                      <a:alpha val="43137"/>
                    </a:srgbClr>
                  </a:outerShdw>
                </a:effectLst>
              </a:rPr>
              <a:t>Treatment of duodenal ulcer</a:t>
            </a:r>
          </a:p>
        </p:txBody>
      </p:sp>
      <p:sp>
        <p:nvSpPr>
          <p:cNvPr id="5" name="TextBox 4">
            <a:extLst>
              <a:ext uri="{FF2B5EF4-FFF2-40B4-BE49-F238E27FC236}">
                <a16:creationId xmlns:a16="http://schemas.microsoft.com/office/drawing/2014/main" id="{4AA9FAA3-F2E0-38FA-7C08-715D2D018834}"/>
              </a:ext>
            </a:extLst>
          </p:cNvPr>
          <p:cNvSpPr txBox="1"/>
          <p:nvPr/>
        </p:nvSpPr>
        <p:spPr>
          <a:xfrm>
            <a:off x="989012" y="1295400"/>
            <a:ext cx="10210799" cy="4610173"/>
          </a:xfrm>
          <a:prstGeom prst="rect">
            <a:avLst/>
          </a:prstGeom>
          <a:noFill/>
          <a:ln>
            <a:noFill/>
          </a:ln>
        </p:spPr>
        <p:txBody>
          <a:bodyPr wrap="square">
            <a:spAutoFit/>
          </a:bodyPr>
          <a:lstStyle/>
          <a:p>
            <a:pPr marL="342900" indent="-342900" algn="just">
              <a:lnSpc>
                <a:spcPct val="150000"/>
              </a:lnSpc>
              <a:buAutoNum type="arabicPeriod"/>
            </a:pPr>
            <a:r>
              <a:rPr lang="en-GB" spc="300" dirty="0">
                <a:effectLst>
                  <a:outerShdw blurRad="38100" dist="38100" dir="2700000" algn="tl">
                    <a:srgbClr val="000000">
                      <a:alpha val="43137"/>
                    </a:srgbClr>
                  </a:outerShdw>
                </a:effectLst>
              </a:rPr>
              <a:t>Conservative (80-85%)</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Medication</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Hygiene - dietary regime, rest</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Spa and drinking of healing waters, exclusion from the living environment</a:t>
            </a:r>
          </a:p>
          <a:p>
            <a:pPr algn="just">
              <a:lnSpc>
                <a:spcPct val="150000"/>
              </a:lnSpc>
            </a:pPr>
            <a:r>
              <a:rPr lang="en-GB" spc="300" dirty="0">
                <a:effectLst>
                  <a:outerShdw blurRad="38100" dist="38100" dir="2700000" algn="tl">
                    <a:srgbClr val="000000">
                      <a:alpha val="43137"/>
                    </a:srgbClr>
                  </a:outerShdw>
                </a:effectLst>
              </a:rPr>
              <a:t>2. Surgical</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50% of hospitalized ulcer patients are treated with surgery</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90% of those operated on have successful treatment</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Indications for operative treatment (bleeding, perforation, stenosis of pylorus or cardia, chronic painful ulcer resistant to therapy)</a:t>
            </a:r>
          </a:p>
        </p:txBody>
      </p:sp>
    </p:spTree>
    <p:extLst>
      <p:ext uri="{BB962C8B-B14F-4D97-AF65-F5344CB8AC3E}">
        <p14:creationId xmlns:p14="http://schemas.microsoft.com/office/powerpoint/2010/main" val="2932786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215DD72-6475-4A10-7C99-6452C020D19C}"/>
              </a:ext>
            </a:extLst>
          </p:cNvPr>
          <p:cNvSpPr txBox="1"/>
          <p:nvPr/>
        </p:nvSpPr>
        <p:spPr>
          <a:xfrm>
            <a:off x="379412" y="304800"/>
            <a:ext cx="11430000" cy="523220"/>
          </a:xfrm>
          <a:prstGeom prst="rect">
            <a:avLst/>
          </a:prstGeom>
          <a:noFill/>
          <a:ln>
            <a:noFill/>
          </a:ln>
        </p:spPr>
        <p:txBody>
          <a:bodyPr wrap="square">
            <a:spAutoFit/>
          </a:bodyPr>
          <a:lstStyle/>
          <a:p>
            <a:pPr algn="ctr"/>
            <a:r>
              <a:rPr lang="en-GB" sz="2800" b="1" spc="600" dirty="0">
                <a:effectLst>
                  <a:outerShdw blurRad="38100" dist="38100" dir="2700000" algn="tl">
                    <a:srgbClr val="000000">
                      <a:alpha val="43137"/>
                    </a:srgbClr>
                  </a:outerShdw>
                </a:effectLst>
              </a:rPr>
              <a:t>Conservative treatment of duodenal ulcer</a:t>
            </a:r>
          </a:p>
        </p:txBody>
      </p:sp>
      <p:sp>
        <p:nvSpPr>
          <p:cNvPr id="5" name="TextBox 4">
            <a:extLst>
              <a:ext uri="{FF2B5EF4-FFF2-40B4-BE49-F238E27FC236}">
                <a16:creationId xmlns:a16="http://schemas.microsoft.com/office/drawing/2014/main" id="{16E385D8-743B-1DD4-0ECE-0446C184176A}"/>
              </a:ext>
            </a:extLst>
          </p:cNvPr>
          <p:cNvSpPr txBox="1"/>
          <p:nvPr/>
        </p:nvSpPr>
        <p:spPr>
          <a:xfrm>
            <a:off x="836612" y="1143000"/>
            <a:ext cx="10515600" cy="5025671"/>
          </a:xfrm>
          <a:prstGeom prst="rect">
            <a:avLst/>
          </a:prstGeom>
          <a:noFill/>
          <a:ln>
            <a:noFill/>
          </a:ln>
        </p:spPr>
        <p:txBody>
          <a:bodyPr wrap="square">
            <a:spAutoFit/>
          </a:bodyPr>
          <a:lstStyle/>
          <a:p>
            <a:pPr marL="342900" indent="-342900" algn="just">
              <a:lnSpc>
                <a:spcPct val="150000"/>
              </a:lnSpc>
              <a:buAutoNum type="arabicPeriod"/>
            </a:pPr>
            <a:r>
              <a:rPr lang="en-GB" dirty="0"/>
              <a:t>In acute exacerbation</a:t>
            </a:r>
          </a:p>
          <a:p>
            <a:pPr marL="285750" indent="-285750" algn="just">
              <a:lnSpc>
                <a:spcPct val="150000"/>
              </a:lnSpc>
              <a:buFont typeface="Wingdings" panose="05000000000000000000" pitchFamily="2" charset="2"/>
              <a:buChar char="Ø"/>
            </a:pPr>
            <a:r>
              <a:rPr lang="en-GB" dirty="0"/>
              <a:t>Hospitalization, nasogastric tube</a:t>
            </a:r>
          </a:p>
          <a:p>
            <a:pPr marL="285750" indent="-285750" algn="just">
              <a:lnSpc>
                <a:spcPct val="150000"/>
              </a:lnSpc>
              <a:buFont typeface="Wingdings" panose="05000000000000000000" pitchFamily="2" charset="2"/>
              <a:buChar char="Ø"/>
            </a:pPr>
            <a:r>
              <a:rPr lang="en-GB" dirty="0"/>
              <a:t>Antacids for 2 hours and sedatives for 12 hours</a:t>
            </a:r>
          </a:p>
          <a:p>
            <a:pPr marL="285750" indent="-285750" algn="just">
              <a:lnSpc>
                <a:spcPct val="150000"/>
              </a:lnSpc>
              <a:buFont typeface="Wingdings" panose="05000000000000000000" pitchFamily="2" charset="2"/>
              <a:buChar char="Ø"/>
            </a:pPr>
            <a:r>
              <a:rPr lang="en-GB" dirty="0"/>
              <a:t>"HCL" secretion blockers</a:t>
            </a:r>
          </a:p>
          <a:p>
            <a:pPr algn="just">
              <a:lnSpc>
                <a:spcPct val="150000"/>
              </a:lnSpc>
            </a:pPr>
            <a:endParaRPr lang="en-GB" dirty="0"/>
          </a:p>
          <a:p>
            <a:pPr algn="just">
              <a:lnSpc>
                <a:spcPct val="150000"/>
              </a:lnSpc>
            </a:pPr>
            <a:r>
              <a:rPr lang="en-GB" dirty="0"/>
              <a:t>2. Maintenance therapy</a:t>
            </a:r>
          </a:p>
          <a:p>
            <a:pPr marL="285750" indent="-285750" algn="just">
              <a:lnSpc>
                <a:spcPct val="150000"/>
              </a:lnSpc>
              <a:buFont typeface="Wingdings" panose="05000000000000000000" pitchFamily="2" charset="2"/>
              <a:buChar char="Ø"/>
            </a:pPr>
            <a:r>
              <a:rPr lang="en-GB" spc="300" dirty="0">
                <a:effectLst>
                  <a:outerShdw blurRad="38100" dist="38100" dir="2700000" algn="tl">
                    <a:srgbClr val="000000">
                      <a:alpha val="43137"/>
                    </a:srgbClr>
                  </a:outerShdw>
                </a:effectLst>
              </a:rPr>
              <a:t>H2 blockers, proton pump blockers</a:t>
            </a:r>
          </a:p>
          <a:p>
            <a:pPr marL="285750" indent="-285750" algn="just">
              <a:lnSpc>
                <a:spcPct val="150000"/>
              </a:lnSpc>
              <a:buFont typeface="Wingdings" panose="05000000000000000000" pitchFamily="2" charset="2"/>
              <a:buChar char="Ø"/>
            </a:pPr>
            <a:r>
              <a:rPr lang="en-GB" spc="300" dirty="0">
                <a:effectLst>
                  <a:outerShdw blurRad="38100" dist="38100" dir="2700000" algn="tl">
                    <a:srgbClr val="000000">
                      <a:alpha val="43137"/>
                    </a:srgbClr>
                  </a:outerShdw>
                </a:effectLst>
              </a:rPr>
              <a:t>Prostaglandin derivatives</a:t>
            </a:r>
          </a:p>
          <a:p>
            <a:pPr marL="285750" indent="-285750" algn="just">
              <a:lnSpc>
                <a:spcPct val="150000"/>
              </a:lnSpc>
              <a:buFont typeface="Wingdings" panose="05000000000000000000" pitchFamily="2" charset="2"/>
              <a:buChar char="Ø"/>
            </a:pPr>
            <a:r>
              <a:rPr lang="en-GB" spc="300" dirty="0" err="1">
                <a:effectLst>
                  <a:outerShdw blurRad="38100" dist="38100" dir="2700000" algn="tl">
                    <a:srgbClr val="000000">
                      <a:alpha val="43137"/>
                    </a:srgbClr>
                  </a:outerShdw>
                </a:effectLst>
              </a:rPr>
              <a:t>Suctralfat</a:t>
            </a:r>
            <a:r>
              <a:rPr lang="en-GB" spc="300" dirty="0">
                <a:effectLst>
                  <a:outerShdw blurRad="38100" dist="38100" dir="2700000" algn="tl">
                    <a:srgbClr val="000000">
                      <a:alpha val="43137"/>
                    </a:srgbClr>
                  </a:outerShdw>
                </a:effectLst>
              </a:rPr>
              <a:t> (</a:t>
            </a:r>
            <a:r>
              <a:rPr lang="en-GB" spc="300" dirty="0" err="1">
                <a:effectLst>
                  <a:outerShdw blurRad="38100" dist="38100" dir="2700000" algn="tl">
                    <a:srgbClr val="000000">
                      <a:alpha val="43137"/>
                    </a:srgbClr>
                  </a:outerShdw>
                </a:effectLst>
              </a:rPr>
              <a:t>aluminum</a:t>
            </a:r>
            <a:r>
              <a:rPr lang="en-GB" spc="300" dirty="0">
                <a:effectLst>
                  <a:outerShdw blurRad="38100" dist="38100" dir="2700000" algn="tl">
                    <a:srgbClr val="000000">
                      <a:alpha val="43137"/>
                    </a:srgbClr>
                  </a:outerShdw>
                </a:effectLst>
              </a:rPr>
              <a:t> salt) strengthens the barrier</a:t>
            </a:r>
          </a:p>
          <a:p>
            <a:pPr marL="285750" indent="-285750" algn="just">
              <a:lnSpc>
                <a:spcPct val="150000"/>
              </a:lnSpc>
              <a:buFont typeface="Wingdings" panose="05000000000000000000" pitchFamily="2" charset="2"/>
              <a:buChar char="Ø"/>
            </a:pPr>
            <a:r>
              <a:rPr lang="en-GB" spc="300" dirty="0">
                <a:effectLst>
                  <a:outerShdw blurRad="38100" dist="38100" dir="2700000" algn="tl">
                    <a:srgbClr val="000000">
                      <a:alpha val="43137"/>
                    </a:srgbClr>
                  </a:outerShdw>
                </a:effectLst>
              </a:rPr>
              <a:t>Bismuth preparations strengthen the </a:t>
            </a:r>
            <a:r>
              <a:rPr lang="en-GB" spc="300" dirty="0" err="1">
                <a:effectLst>
                  <a:outerShdw blurRad="38100" dist="38100" dir="2700000" algn="tl">
                    <a:srgbClr val="000000">
                      <a:alpha val="43137"/>
                    </a:srgbClr>
                  </a:outerShdw>
                </a:effectLst>
              </a:rPr>
              <a:t>defense</a:t>
            </a:r>
            <a:r>
              <a:rPr lang="en-GB" spc="300" dirty="0">
                <a:effectLst>
                  <a:outerShdw blurRad="38100" dist="38100" dir="2700000" algn="tl">
                    <a:srgbClr val="000000">
                      <a:alpha val="43137"/>
                    </a:srgbClr>
                  </a:outerShdw>
                </a:effectLst>
              </a:rPr>
              <a:t> of the mucosa</a:t>
            </a:r>
          </a:p>
          <a:p>
            <a:pPr marL="285750" indent="-285750" algn="just">
              <a:lnSpc>
                <a:spcPct val="150000"/>
              </a:lnSpc>
              <a:buFont typeface="Wingdings" panose="05000000000000000000" pitchFamily="2" charset="2"/>
              <a:buChar char="Ø"/>
            </a:pPr>
            <a:r>
              <a:rPr lang="en-GB" spc="300" dirty="0">
                <a:effectLst>
                  <a:outerShdw blurRad="38100" dist="38100" dir="2700000" algn="tl">
                    <a:srgbClr val="000000">
                      <a:alpha val="43137"/>
                    </a:srgbClr>
                  </a:outerShdw>
                </a:effectLst>
              </a:rPr>
              <a:t>Anticholinergics</a:t>
            </a:r>
          </a:p>
          <a:p>
            <a:pPr marL="285750" indent="-285750" algn="just">
              <a:lnSpc>
                <a:spcPct val="150000"/>
              </a:lnSpc>
              <a:buFont typeface="Wingdings" panose="05000000000000000000" pitchFamily="2" charset="2"/>
              <a:buChar char="Ø"/>
            </a:pPr>
            <a:r>
              <a:rPr lang="en-GB" spc="300" dirty="0" err="1">
                <a:effectLst>
                  <a:outerShdw blurRad="38100" dist="38100" dir="2700000" algn="tl">
                    <a:srgbClr val="000000">
                      <a:alpha val="43137"/>
                    </a:srgbClr>
                  </a:outerShdw>
                </a:effectLst>
              </a:rPr>
              <a:t>Carbenholon</a:t>
            </a:r>
            <a:r>
              <a:rPr lang="en-GB" spc="300" dirty="0">
                <a:effectLst>
                  <a:outerShdw blurRad="38100" dist="38100" dir="2700000" algn="tl">
                    <a:srgbClr val="000000">
                      <a:alpha val="43137"/>
                    </a:srgbClr>
                  </a:outerShdw>
                </a:effectLst>
              </a:rPr>
              <a:t> Natrium from </a:t>
            </a:r>
            <a:r>
              <a:rPr lang="en-GB" spc="300" dirty="0" err="1">
                <a:effectLst>
                  <a:outerShdw blurRad="38100" dist="38100" dir="2700000" algn="tl">
                    <a:srgbClr val="000000">
                      <a:alpha val="43137"/>
                    </a:srgbClr>
                  </a:outerShdw>
                </a:effectLst>
              </a:rPr>
              <a:t>licorice</a:t>
            </a:r>
            <a:r>
              <a:rPr lang="en-GB" spc="300" dirty="0">
                <a:effectLst>
                  <a:outerShdw blurRad="38100" dist="38100" dir="2700000" algn="tl">
                    <a:srgbClr val="000000">
                      <a:alpha val="43137"/>
                    </a:srgbClr>
                  </a:outerShdw>
                </a:effectLst>
              </a:rPr>
              <a:t> ( radix </a:t>
            </a:r>
            <a:r>
              <a:rPr lang="en-GB" spc="300" dirty="0" err="1">
                <a:effectLst>
                  <a:outerShdw blurRad="38100" dist="38100" dir="2700000" algn="tl">
                    <a:srgbClr val="000000">
                      <a:alpha val="43137"/>
                    </a:srgbClr>
                  </a:outerShdw>
                </a:effectLst>
              </a:rPr>
              <a:t>liquiritiae</a:t>
            </a:r>
            <a:r>
              <a:rPr lang="en-GB" spc="300"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4120830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81D1015-FB4E-E407-48F3-BB41A6DD8F2B}"/>
              </a:ext>
            </a:extLst>
          </p:cNvPr>
          <p:cNvSpPr txBox="1"/>
          <p:nvPr/>
        </p:nvSpPr>
        <p:spPr>
          <a:xfrm>
            <a:off x="1674812" y="304800"/>
            <a:ext cx="8839199"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Results of drug therapy</a:t>
            </a:r>
          </a:p>
        </p:txBody>
      </p:sp>
      <p:sp>
        <p:nvSpPr>
          <p:cNvPr id="5" name="TextBox 4">
            <a:extLst>
              <a:ext uri="{FF2B5EF4-FFF2-40B4-BE49-F238E27FC236}">
                <a16:creationId xmlns:a16="http://schemas.microsoft.com/office/drawing/2014/main" id="{087253F8-1209-4141-9909-4CA8F7D5347B}"/>
              </a:ext>
            </a:extLst>
          </p:cNvPr>
          <p:cNvSpPr txBox="1"/>
          <p:nvPr/>
        </p:nvSpPr>
        <p:spPr>
          <a:xfrm>
            <a:off x="1293811" y="2057400"/>
            <a:ext cx="9601199" cy="3688638"/>
          </a:xfrm>
          <a:prstGeom prst="rect">
            <a:avLst/>
          </a:prstGeom>
          <a:noFill/>
          <a:ln>
            <a:noFill/>
          </a:ln>
        </p:spPr>
        <p:txBody>
          <a:bodyPr wrap="square">
            <a:spAutoFit/>
          </a:bodyPr>
          <a:lstStyle/>
          <a:p>
            <a:pPr algn="just">
              <a:lnSpc>
                <a:spcPct val="200000"/>
              </a:lnSpc>
            </a:pPr>
            <a:r>
              <a:rPr lang="en-GB" sz="2000" spc="300" dirty="0">
                <a:effectLst>
                  <a:outerShdw blurRad="38100" dist="38100" dir="2700000" algn="tl">
                    <a:srgbClr val="000000">
                      <a:alpha val="43137"/>
                    </a:srgbClr>
                  </a:outerShdw>
                </a:effectLst>
              </a:rPr>
              <a:t>07 – 90% of ulcers heal during the first 6 -10 weeks of therapy</a:t>
            </a:r>
          </a:p>
          <a:p>
            <a:pPr algn="just">
              <a:lnSpc>
                <a:spcPct val="200000"/>
              </a:lnSpc>
            </a:pPr>
            <a:r>
              <a:rPr lang="en-GB" sz="2000" spc="300" dirty="0">
                <a:effectLst>
                  <a:outerShdw blurRad="38100" dist="38100" dir="2700000" algn="tl">
                    <a:srgbClr val="000000">
                      <a:alpha val="43137"/>
                    </a:srgbClr>
                  </a:outerShdw>
                </a:effectLst>
              </a:rPr>
              <a:t>10-30% of ulcers require special treatment because routine is not enough</a:t>
            </a:r>
          </a:p>
          <a:p>
            <a:pPr algn="just">
              <a:lnSpc>
                <a:spcPct val="200000"/>
              </a:lnSpc>
            </a:pPr>
            <a:r>
              <a:rPr lang="en-GB" sz="2000" spc="300" dirty="0">
                <a:effectLst>
                  <a:outerShdw blurRad="38100" dist="38100" dir="2700000" algn="tl">
                    <a:srgbClr val="000000">
                      <a:alpha val="43137"/>
                    </a:srgbClr>
                  </a:outerShdw>
                </a:effectLst>
              </a:rPr>
              <a:t>50-90% of ulcers after healing have a recurrence of the disease within the first 12 months</a:t>
            </a:r>
          </a:p>
        </p:txBody>
      </p:sp>
    </p:spTree>
    <p:extLst>
      <p:ext uri="{BB962C8B-B14F-4D97-AF65-F5344CB8AC3E}">
        <p14:creationId xmlns:p14="http://schemas.microsoft.com/office/powerpoint/2010/main" val="4054332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69346FE-0086-778D-F30A-62F7430E87C1}"/>
              </a:ext>
            </a:extLst>
          </p:cNvPr>
          <p:cNvSpPr txBox="1"/>
          <p:nvPr/>
        </p:nvSpPr>
        <p:spPr>
          <a:xfrm>
            <a:off x="874711" y="304800"/>
            <a:ext cx="104394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Operative - surgical treatment</a:t>
            </a:r>
          </a:p>
        </p:txBody>
      </p:sp>
      <p:sp>
        <p:nvSpPr>
          <p:cNvPr id="5" name="TextBox 4">
            <a:extLst>
              <a:ext uri="{FF2B5EF4-FFF2-40B4-BE49-F238E27FC236}">
                <a16:creationId xmlns:a16="http://schemas.microsoft.com/office/drawing/2014/main" id="{7F3B4D6D-8354-1368-A361-4281203F649F}"/>
              </a:ext>
            </a:extLst>
          </p:cNvPr>
          <p:cNvSpPr txBox="1"/>
          <p:nvPr/>
        </p:nvSpPr>
        <p:spPr>
          <a:xfrm>
            <a:off x="1027112" y="1752600"/>
            <a:ext cx="10134599" cy="3688638"/>
          </a:xfrm>
          <a:prstGeom prst="rect">
            <a:avLst/>
          </a:prstGeom>
          <a:noFill/>
          <a:ln>
            <a:noFill/>
          </a:ln>
        </p:spPr>
        <p:txBody>
          <a:bodyPr wrap="square">
            <a:spAutoFit/>
          </a:bodyPr>
          <a:lstStyle/>
          <a:p>
            <a:pPr marL="342900" indent="-342900">
              <a:buFont typeface="+mj-lt"/>
              <a:buAutoNum type="arabicPeriod"/>
            </a:pPr>
            <a:r>
              <a:rPr lang="en-GB" sz="2000" spc="300" dirty="0">
                <a:effectLst>
                  <a:outerShdw blurRad="38100" dist="38100" dir="2700000" algn="tl">
                    <a:srgbClr val="000000">
                      <a:alpha val="43137"/>
                    </a:srgbClr>
                  </a:outerShdw>
                </a:effectLst>
              </a:rPr>
              <a:t>Palliative interventions (for exhausted and seriously ill patients)</a:t>
            </a:r>
          </a:p>
          <a:p>
            <a:pPr marL="285750" indent="-285750">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Gastrojejunostomy</a:t>
            </a:r>
          </a:p>
          <a:p>
            <a:pPr marL="285750" indent="-285750">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Pyloroplasty</a:t>
            </a:r>
          </a:p>
          <a:p>
            <a:pPr marL="285750" indent="-285750">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Ulcer exclusion with preservation of the antrum</a:t>
            </a:r>
          </a:p>
          <a:p>
            <a:pPr marL="285750" indent="-285750">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Excision of the ulcer niche or suturing of the bleeding ulcer</a:t>
            </a:r>
          </a:p>
          <a:p>
            <a:pPr marL="285750" indent="-285750">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Perforated ulcer suture</a:t>
            </a:r>
          </a:p>
        </p:txBody>
      </p:sp>
    </p:spTree>
    <p:extLst>
      <p:ext uri="{BB962C8B-B14F-4D97-AF65-F5344CB8AC3E}">
        <p14:creationId xmlns:p14="http://schemas.microsoft.com/office/powerpoint/2010/main" val="3765435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a:extLst>
              <a:ext uri="{FF2B5EF4-FFF2-40B4-BE49-F238E27FC236}">
                <a16:creationId xmlns:a16="http://schemas.microsoft.com/office/drawing/2014/main" id="{991467B4-15EC-5B84-0C58-4328E229323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defRPr>
            </a:lvl9pPr>
          </a:lstStyle>
          <a:p>
            <a:pPr>
              <a:spcBef>
                <a:spcPct val="0"/>
              </a:spcBef>
              <a:buClrTx/>
              <a:buSzTx/>
              <a:buFontTx/>
              <a:buNone/>
            </a:pPr>
            <a:fld id="{DFC7423C-8F77-43D1-A056-1A4DAF1E38F5}" type="slidenum">
              <a:rPr lang="sr-Latn-CS" altLang="en-US" sz="1200">
                <a:latin typeface="Arial" panose="020B0604020202020204" pitchFamily="34" charset="0"/>
              </a:rPr>
              <a:pPr>
                <a:spcBef>
                  <a:spcPct val="0"/>
                </a:spcBef>
                <a:buClrTx/>
                <a:buSzTx/>
                <a:buFontTx/>
                <a:buNone/>
              </a:pPr>
              <a:t>3</a:t>
            </a:fld>
            <a:endParaRPr lang="sr-Latn-CS" altLang="en-US" sz="1200">
              <a:latin typeface="Arial" panose="020B0604020202020204" pitchFamily="34" charset="0"/>
            </a:endParaRPr>
          </a:p>
        </p:txBody>
      </p:sp>
      <p:pic>
        <p:nvPicPr>
          <p:cNvPr id="10244" name="Picture 5" descr="radB5788.jpg">
            <a:extLst>
              <a:ext uri="{FF2B5EF4-FFF2-40B4-BE49-F238E27FC236}">
                <a16:creationId xmlns:a16="http://schemas.microsoft.com/office/drawing/2014/main" id="{65A7B0C7-6CF1-A71A-172E-B43DBA05E69E}"/>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1522412" y="642938"/>
            <a:ext cx="5143500" cy="621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descr="radD581A.jpg">
            <a:extLst>
              <a:ext uri="{FF2B5EF4-FFF2-40B4-BE49-F238E27FC236}">
                <a16:creationId xmlns:a16="http://schemas.microsoft.com/office/drawing/2014/main" id="{8C7DDD84-D738-6BB7-D8B4-8D422C0B4728}"/>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6665912" y="642938"/>
            <a:ext cx="4000500" cy="621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F75EA8F6-265A-0125-532E-1CEE8FD6A7B6}"/>
              </a:ext>
            </a:extLst>
          </p:cNvPr>
          <p:cNvSpPr txBox="1">
            <a:spLocks/>
          </p:cNvSpPr>
          <p:nvPr/>
        </p:nvSpPr>
        <p:spPr>
          <a:xfrm>
            <a:off x="1522412" y="187176"/>
            <a:ext cx="9144001" cy="457200"/>
          </a:xfrm>
          <a:prstGeom prst="rect">
            <a:avLst/>
          </a:prstGeom>
          <a:ln>
            <a:noFill/>
          </a:ln>
        </p:spPr>
        <p:txBody>
          <a:bodyPr vert="horz" lIns="91440" tIns="45720" rIns="91440" bIns="45720" rtlCol="0" anchor="b">
            <a:normAutofit fontScale="90000" lnSpcReduction="20000"/>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pPr algn="ctr"/>
            <a:r>
              <a:rPr lang="en-GB" spc="600" dirty="0">
                <a:solidFill>
                  <a:schemeClr val="tx1">
                    <a:lumMod val="95000"/>
                  </a:schemeClr>
                </a:solidFill>
                <a:effectLst>
                  <a:outerShdw blurRad="38100" dist="38100" dir="2700000" algn="tl">
                    <a:srgbClr val="000000">
                      <a:alpha val="43137"/>
                    </a:srgbClr>
                  </a:outerShdw>
                </a:effectLst>
              </a:rPr>
              <a:t>Foreign bodies of the stomach</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99F706-A994-3E12-D14A-3136FC20A791}"/>
              </a:ext>
            </a:extLst>
          </p:cNvPr>
          <p:cNvSpPr txBox="1"/>
          <p:nvPr/>
        </p:nvSpPr>
        <p:spPr>
          <a:xfrm>
            <a:off x="874711" y="304800"/>
            <a:ext cx="104394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Operative - surgical treatment</a:t>
            </a:r>
          </a:p>
        </p:txBody>
      </p:sp>
      <p:sp>
        <p:nvSpPr>
          <p:cNvPr id="4" name="TextBox 3">
            <a:extLst>
              <a:ext uri="{FF2B5EF4-FFF2-40B4-BE49-F238E27FC236}">
                <a16:creationId xmlns:a16="http://schemas.microsoft.com/office/drawing/2014/main" id="{D90F668D-0AFC-C275-B8AF-00C27C46D62B}"/>
              </a:ext>
            </a:extLst>
          </p:cNvPr>
          <p:cNvSpPr txBox="1"/>
          <p:nvPr/>
        </p:nvSpPr>
        <p:spPr>
          <a:xfrm>
            <a:off x="1979612" y="2200234"/>
            <a:ext cx="6094562" cy="2457532"/>
          </a:xfrm>
          <a:prstGeom prst="rect">
            <a:avLst/>
          </a:prstGeom>
          <a:noFill/>
          <a:ln>
            <a:noFill/>
          </a:ln>
        </p:spPr>
        <p:txBody>
          <a:bodyPr wrap="square">
            <a:spAutoFit/>
          </a:bodyPr>
          <a:lstStyle/>
          <a:p>
            <a:pPr marL="342900" indent="-342900" algn="just">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Resection methods </a:t>
            </a:r>
          </a:p>
          <a:p>
            <a:pPr marL="342900" indent="-342900" algn="just">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Vagotomy</a:t>
            </a:r>
          </a:p>
          <a:p>
            <a:pPr marL="342900" indent="-342900" algn="just">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A combination of resections and vagotomy</a:t>
            </a:r>
          </a:p>
        </p:txBody>
      </p:sp>
    </p:spTree>
    <p:extLst>
      <p:ext uri="{BB962C8B-B14F-4D97-AF65-F5344CB8AC3E}">
        <p14:creationId xmlns:p14="http://schemas.microsoft.com/office/powerpoint/2010/main" val="1122574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rad1554C.jpg">
            <a:extLst>
              <a:ext uri="{FF2B5EF4-FFF2-40B4-BE49-F238E27FC236}">
                <a16:creationId xmlns:a16="http://schemas.microsoft.com/office/drawing/2014/main" id="{868DAAD5-A2BC-264D-1696-51E6F50BE94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2471738" y="2249937"/>
            <a:ext cx="3292475" cy="423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8" descr="radD7BAB.jpg">
            <a:extLst>
              <a:ext uri="{FF2B5EF4-FFF2-40B4-BE49-F238E27FC236}">
                <a16:creationId xmlns:a16="http://schemas.microsoft.com/office/drawing/2014/main" id="{7B4F5ABC-1E30-4584-01EE-526A0DDFB98B}"/>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789612" y="2270125"/>
            <a:ext cx="3014663"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descr="rad12D5B.jpg">
            <a:extLst>
              <a:ext uri="{FF2B5EF4-FFF2-40B4-BE49-F238E27FC236}">
                <a16:creationId xmlns:a16="http://schemas.microsoft.com/office/drawing/2014/main" id="{D72AF514-20DE-CA61-E7B3-BE48B308CB21}"/>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48853" y="2971800"/>
            <a:ext cx="2471738"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rad5C09D.jpg">
            <a:extLst>
              <a:ext uri="{FF2B5EF4-FFF2-40B4-BE49-F238E27FC236}">
                <a16:creationId xmlns:a16="http://schemas.microsoft.com/office/drawing/2014/main" id="{195446CD-BD25-003F-2059-2F98F2B8E381}"/>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8990012" y="2286000"/>
            <a:ext cx="2843212" cy="422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5FD0B95-2E94-9E9B-61EF-F902B1EDD271}"/>
              </a:ext>
            </a:extLst>
          </p:cNvPr>
          <p:cNvSpPr txBox="1"/>
          <p:nvPr/>
        </p:nvSpPr>
        <p:spPr>
          <a:xfrm>
            <a:off x="1712912" y="457200"/>
            <a:ext cx="8763000" cy="1477328"/>
          </a:xfrm>
          <a:prstGeom prst="rect">
            <a:avLst/>
          </a:prstGeom>
          <a:noFill/>
          <a:ln>
            <a:noFill/>
          </a:ln>
        </p:spPr>
        <p:txBody>
          <a:bodyPr wrap="square">
            <a:spAutoFit/>
          </a:bodyPr>
          <a:lstStyle/>
          <a:p>
            <a:pPr algn="just"/>
            <a:r>
              <a:rPr lang="en-GB" spc="300" dirty="0">
                <a:effectLst>
                  <a:outerShdw blurRad="38100" dist="38100" dir="2700000" algn="tl">
                    <a:srgbClr val="000000">
                      <a:alpha val="43137"/>
                    </a:srgbClr>
                  </a:outerShdw>
                </a:effectLst>
              </a:rPr>
              <a:t>Left: Brown's anterior antecolic </a:t>
            </a:r>
            <a:r>
              <a:rPr lang="en-GB" spc="300" dirty="0" err="1">
                <a:effectLst>
                  <a:outerShdw blurRad="38100" dist="38100" dir="2700000" algn="tl">
                    <a:srgbClr val="000000">
                      <a:alpha val="43137"/>
                    </a:srgbClr>
                  </a:outerShdw>
                </a:effectLst>
              </a:rPr>
              <a:t>isopristal</a:t>
            </a:r>
            <a:r>
              <a:rPr lang="en-GB" spc="300" dirty="0">
                <a:effectLst>
                  <a:outerShdw blurRad="38100" dist="38100" dir="2700000" algn="tl">
                    <a:srgbClr val="000000">
                      <a:alpha val="43137"/>
                    </a:srgbClr>
                  </a:outerShdw>
                </a:effectLst>
              </a:rPr>
              <a:t> GJA </a:t>
            </a:r>
          </a:p>
          <a:p>
            <a:pPr algn="just"/>
            <a:r>
              <a:rPr lang="en-GB" spc="300" dirty="0">
                <a:effectLst>
                  <a:outerShdw blurRad="38100" dist="38100" dir="2700000" algn="tl">
                    <a:srgbClr val="000000">
                      <a:alpha val="43137"/>
                    </a:srgbClr>
                  </a:outerShdw>
                </a:effectLst>
              </a:rPr>
              <a:t>Middle: GJA as part of biliodigestive anastomosis in an inoperable pancreatic </a:t>
            </a:r>
            <a:r>
              <a:rPr lang="en-GB" spc="300" dirty="0" err="1">
                <a:effectLst>
                  <a:outerShdw blurRad="38100" dist="38100" dir="2700000" algn="tl">
                    <a:srgbClr val="000000">
                      <a:alpha val="43137"/>
                    </a:srgbClr>
                  </a:outerShdw>
                </a:effectLst>
              </a:rPr>
              <a:t>tumor</a:t>
            </a:r>
            <a:r>
              <a:rPr lang="en-GB" spc="300" dirty="0">
                <a:effectLst>
                  <a:outerShdw blurRad="38100" dist="38100" dir="2700000" algn="tl">
                    <a:srgbClr val="000000">
                      <a:alpha val="43137"/>
                    </a:srgbClr>
                  </a:outerShdw>
                </a:effectLst>
              </a:rPr>
              <a:t> </a:t>
            </a:r>
          </a:p>
          <a:p>
            <a:pPr algn="just"/>
            <a:r>
              <a:rPr lang="en-GB" spc="300" dirty="0">
                <a:effectLst>
                  <a:outerShdw blurRad="38100" dist="38100" dir="2700000" algn="tl">
                    <a:srgbClr val="000000">
                      <a:alpha val="43137"/>
                    </a:srgbClr>
                  </a:outerShdw>
                </a:effectLst>
              </a:rPr>
              <a:t>Right: Anterior inferior antecolic GJA in an inoperable pyloric </a:t>
            </a:r>
            <a:r>
              <a:rPr lang="en-GB" spc="300" dirty="0" err="1">
                <a:effectLst>
                  <a:outerShdw blurRad="38100" dist="38100" dir="2700000" algn="tl">
                    <a:srgbClr val="000000">
                      <a:alpha val="43137"/>
                    </a:srgbClr>
                  </a:outerShdw>
                </a:effectLst>
              </a:rPr>
              <a:t>tumor</a:t>
            </a:r>
            <a:endParaRPr lang="en-GB" spc="3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2792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rad21C8B.jpg">
            <a:extLst>
              <a:ext uri="{FF2B5EF4-FFF2-40B4-BE49-F238E27FC236}">
                <a16:creationId xmlns:a16="http://schemas.microsoft.com/office/drawing/2014/main" id="{EF3D075A-C0A4-5778-17C5-D56924A4AD01}"/>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927195" y="3834621"/>
            <a:ext cx="271462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descr="radE7372.jpg">
            <a:extLst>
              <a:ext uri="{FF2B5EF4-FFF2-40B4-BE49-F238E27FC236}">
                <a16:creationId xmlns:a16="http://schemas.microsoft.com/office/drawing/2014/main" id="{42B94B81-7159-C288-777B-191F9E53CB0C}"/>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300788"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radB37A0.jpg">
            <a:extLst>
              <a:ext uri="{FF2B5EF4-FFF2-40B4-BE49-F238E27FC236}">
                <a16:creationId xmlns:a16="http://schemas.microsoft.com/office/drawing/2014/main" id="{2043507D-B4AC-B399-77BE-507A03FF6A9F}"/>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0" y="3857625"/>
            <a:ext cx="642937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5B00FADF-4193-659B-F22B-6855EC5BCD2C}"/>
              </a:ext>
            </a:extLst>
          </p:cNvPr>
          <p:cNvSpPr txBox="1"/>
          <p:nvPr/>
        </p:nvSpPr>
        <p:spPr>
          <a:xfrm>
            <a:off x="6404783" y="1143000"/>
            <a:ext cx="5759450" cy="1200329"/>
          </a:xfrm>
          <a:prstGeom prst="rect">
            <a:avLst/>
          </a:prstGeom>
          <a:noFill/>
          <a:ln>
            <a:noFill/>
          </a:ln>
        </p:spPr>
        <p:txBody>
          <a:bodyPr wrap="square">
            <a:spAutoFit/>
          </a:bodyPr>
          <a:lstStyle/>
          <a:p>
            <a:r>
              <a:rPr lang="en-GB" spc="300" dirty="0">
                <a:effectLst>
                  <a:outerShdw blurRad="38100" dist="38100" dir="2700000" algn="tl">
                    <a:srgbClr val="000000">
                      <a:alpha val="43137"/>
                    </a:srgbClr>
                  </a:outerShdw>
                </a:effectLst>
              </a:rPr>
              <a:t>Top left and bottom right: Types of vagotomy</a:t>
            </a:r>
          </a:p>
          <a:p>
            <a:r>
              <a:rPr lang="en-GB" spc="300" dirty="0">
                <a:effectLst>
                  <a:outerShdw blurRad="38100" dist="38100" dir="2700000" algn="tl">
                    <a:srgbClr val="000000">
                      <a:alpha val="43137"/>
                    </a:srgbClr>
                  </a:outerShdw>
                </a:effectLst>
              </a:rPr>
              <a:t>Bottom left: Anterior and posterior intraparietal</a:t>
            </a:r>
          </a:p>
        </p:txBody>
      </p:sp>
    </p:spTree>
    <p:extLst>
      <p:ext uri="{BB962C8B-B14F-4D97-AF65-F5344CB8AC3E}">
        <p14:creationId xmlns:p14="http://schemas.microsoft.com/office/powerpoint/2010/main" val="315527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radD5A6D.jpg">
            <a:extLst>
              <a:ext uri="{FF2B5EF4-FFF2-40B4-BE49-F238E27FC236}">
                <a16:creationId xmlns:a16="http://schemas.microsoft.com/office/drawing/2014/main" id="{9CEBC5F3-2BB5-35B7-F4E5-DE9C2E67809D}"/>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535112" y="781500"/>
            <a:ext cx="4572000"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descr="rad03171.jpg">
            <a:extLst>
              <a:ext uri="{FF2B5EF4-FFF2-40B4-BE49-F238E27FC236}">
                <a16:creationId xmlns:a16="http://schemas.microsoft.com/office/drawing/2014/main" id="{52C46048-E5AE-7909-549F-0E26493191A9}"/>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094412" y="760862"/>
            <a:ext cx="4584700" cy="317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descr="rad18E90.jpg">
            <a:extLst>
              <a:ext uri="{FF2B5EF4-FFF2-40B4-BE49-F238E27FC236}">
                <a16:creationId xmlns:a16="http://schemas.microsoft.com/office/drawing/2014/main" id="{4D605A75-B65B-5A45-88F7-70D0BE8F124B}"/>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1535112" y="3902525"/>
            <a:ext cx="9144000"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DD49A60D-A8F8-8853-CCA6-F7445A900BFA}"/>
              </a:ext>
            </a:extLst>
          </p:cNvPr>
          <p:cNvSpPr txBox="1"/>
          <p:nvPr/>
        </p:nvSpPr>
        <p:spPr>
          <a:xfrm>
            <a:off x="646112" y="171016"/>
            <a:ext cx="10896600" cy="400110"/>
          </a:xfrm>
          <a:prstGeom prst="rect">
            <a:avLst/>
          </a:prstGeom>
          <a:noFill/>
          <a:ln>
            <a:noFill/>
          </a:ln>
        </p:spPr>
        <p:txBody>
          <a:bodyPr wrap="square">
            <a:spAutoFit/>
          </a:bodyPr>
          <a:lstStyle/>
          <a:p>
            <a:pPr algn="ctr"/>
            <a:r>
              <a:rPr lang="en-GB" sz="2000" b="1" spc="600" dirty="0">
                <a:effectLst>
                  <a:outerShdw blurRad="38100" dist="38100" dir="2700000" algn="tl">
                    <a:srgbClr val="000000">
                      <a:alpha val="43137"/>
                    </a:srgbClr>
                  </a:outerShdw>
                </a:effectLst>
              </a:rPr>
              <a:t>Transthoracic approach for truncal vagotomy</a:t>
            </a:r>
          </a:p>
        </p:txBody>
      </p:sp>
    </p:spTree>
    <p:extLst>
      <p:ext uri="{BB962C8B-B14F-4D97-AF65-F5344CB8AC3E}">
        <p14:creationId xmlns:p14="http://schemas.microsoft.com/office/powerpoint/2010/main" val="1173900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rad8FDBC.jpg">
            <a:extLst>
              <a:ext uri="{FF2B5EF4-FFF2-40B4-BE49-F238E27FC236}">
                <a16:creationId xmlns:a16="http://schemas.microsoft.com/office/drawing/2014/main" id="{D584A576-1726-D49A-349B-6D3E4C49763E}"/>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3357563"/>
            <a:ext cx="6732588" cy="350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descr="rad54BED.jpg">
            <a:extLst>
              <a:ext uri="{FF2B5EF4-FFF2-40B4-BE49-F238E27FC236}">
                <a16:creationId xmlns:a16="http://schemas.microsoft.com/office/drawing/2014/main" id="{5269187E-0E14-21C7-149B-BE6B3E4F395C}"/>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659562" y="4648200"/>
            <a:ext cx="248443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0" descr="radFE2CB.jpg">
            <a:extLst>
              <a:ext uri="{FF2B5EF4-FFF2-40B4-BE49-F238E27FC236}">
                <a16:creationId xmlns:a16="http://schemas.microsoft.com/office/drawing/2014/main" id="{296FD7E2-0E72-2DF3-9197-0B5D19A787ED}"/>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41471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rad7259C.jpg">
            <a:extLst>
              <a:ext uri="{FF2B5EF4-FFF2-40B4-BE49-F238E27FC236}">
                <a16:creationId xmlns:a16="http://schemas.microsoft.com/office/drawing/2014/main" id="{C2632761-E551-3F04-0371-4B6832C899CA}"/>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3419475" y="0"/>
            <a:ext cx="331311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radC4FE1.jpg">
            <a:extLst>
              <a:ext uri="{FF2B5EF4-FFF2-40B4-BE49-F238E27FC236}">
                <a16:creationId xmlns:a16="http://schemas.microsoft.com/office/drawing/2014/main" id="{D153571E-8048-36A2-EF0B-BCCA01E80778}"/>
              </a:ext>
            </a:extLst>
          </p:cNvPr>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6659563" y="1557338"/>
            <a:ext cx="2484437"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3ABEC549-395D-0E4C-C6B5-48BD976635F4}"/>
              </a:ext>
            </a:extLst>
          </p:cNvPr>
          <p:cNvSpPr txBox="1"/>
          <p:nvPr/>
        </p:nvSpPr>
        <p:spPr>
          <a:xfrm>
            <a:off x="7008812" y="558077"/>
            <a:ext cx="4876800" cy="707886"/>
          </a:xfrm>
          <a:prstGeom prst="rect">
            <a:avLst/>
          </a:prstGeom>
          <a:noFill/>
          <a:ln>
            <a:noFill/>
          </a:ln>
        </p:spPr>
        <p:txBody>
          <a:bodyPr wrap="square">
            <a:spAutoFit/>
          </a:bodyPr>
          <a:lstStyle/>
          <a:p>
            <a:pPr algn="ctr"/>
            <a:r>
              <a:rPr lang="en-GB" sz="2000" b="1" spc="600" dirty="0" err="1">
                <a:effectLst>
                  <a:outerShdw blurRad="38100" dist="38100" dir="2700000" algn="tl">
                    <a:srgbClr val="000000">
                      <a:alpha val="43137"/>
                    </a:srgbClr>
                  </a:outerShdw>
                </a:effectLst>
              </a:rPr>
              <a:t>Billroth</a:t>
            </a:r>
            <a:r>
              <a:rPr lang="en-GB" sz="2000" b="1" spc="600" dirty="0">
                <a:effectLst>
                  <a:outerShdw blurRad="38100" dist="38100" dir="2700000" algn="tl">
                    <a:srgbClr val="000000">
                      <a:alpha val="43137"/>
                    </a:srgbClr>
                  </a:outerShdw>
                </a:effectLst>
              </a:rPr>
              <a:t> I and Harkins I with circular stapler</a:t>
            </a:r>
          </a:p>
        </p:txBody>
      </p:sp>
    </p:spTree>
    <p:extLst>
      <p:ext uri="{BB962C8B-B14F-4D97-AF65-F5344CB8AC3E}">
        <p14:creationId xmlns:p14="http://schemas.microsoft.com/office/powerpoint/2010/main" val="556755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4926527-1914-93E2-5390-686DE3A2DC55}"/>
              </a:ext>
            </a:extLst>
          </p:cNvPr>
          <p:cNvSpPr txBox="1">
            <a:spLocks noRot="1" noChangeArrowheads="1"/>
          </p:cNvSpPr>
          <p:nvPr/>
        </p:nvSpPr>
        <p:spPr>
          <a:xfrm>
            <a:off x="9294812" y="3082925"/>
            <a:ext cx="2741613" cy="692150"/>
          </a:xfrm>
          <a:prstGeom prst="rect">
            <a:avLst/>
          </a:prstGeom>
        </p:spPr>
        <p:txBody>
          <a:bodyPr/>
          <a:lstStyle>
            <a:lvl1pPr algn="l" defTabSz="914400" rtl="0" eaLnBrk="1" latinLnBrk="0" hangingPunct="1">
              <a:lnSpc>
                <a:spcPct val="90000"/>
              </a:lnSpc>
              <a:spcBef>
                <a:spcPct val="0"/>
              </a:spcBef>
              <a:buNone/>
              <a:defRPr sz="3600" b="1" kern="1200" cap="none" spc="0" baseline="0">
                <a:ln w="9525">
                  <a:noFill/>
                  <a:prstDash val="solid"/>
                </a:ln>
                <a:solidFill>
                  <a:schemeClr val="accent5"/>
                </a:solidFill>
                <a:effectLst/>
                <a:latin typeface="+mj-lt"/>
                <a:ea typeface="+mj-ea"/>
                <a:cs typeface="+mj-cs"/>
              </a:defRPr>
            </a:lvl1pPr>
          </a:lstStyle>
          <a:p>
            <a:r>
              <a:rPr lang="en-GB" altLang="en-US" sz="1800" spc="300"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Left: </a:t>
            </a:r>
            <a:r>
              <a:rPr lang="en-GB" altLang="en-US" sz="1800" spc="300" dirty="0" err="1">
                <a:solidFill>
                  <a:schemeClr val="tx1"/>
                </a:solidFill>
                <a:effectLst>
                  <a:outerShdw blurRad="38100" dist="38100" dir="2700000" algn="tl">
                    <a:srgbClr val="000000">
                      <a:alpha val="43137"/>
                    </a:srgbClr>
                  </a:outerShdw>
                </a:effectLst>
                <a:latin typeface="+mn-lt"/>
                <a:cs typeface="Times New Roman" panose="02020603050405020304" pitchFamily="18" charset="0"/>
              </a:rPr>
              <a:t>Kronlein</a:t>
            </a:r>
            <a:r>
              <a:rPr lang="en-GB" altLang="en-US" sz="1800" spc="300"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 with a stapler</a:t>
            </a:r>
          </a:p>
          <a:p>
            <a:r>
              <a:rPr lang="en-GB" altLang="en-US" sz="1800" spc="300"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Right: </a:t>
            </a:r>
            <a:r>
              <a:rPr lang="en-GB" altLang="en-US" sz="1800" spc="300" dirty="0" err="1">
                <a:solidFill>
                  <a:schemeClr val="tx1"/>
                </a:solidFill>
                <a:effectLst>
                  <a:outerShdw blurRad="38100" dist="38100" dir="2700000" algn="tl">
                    <a:srgbClr val="000000">
                      <a:alpha val="43137"/>
                    </a:srgbClr>
                  </a:outerShdw>
                </a:effectLst>
                <a:latin typeface="+mn-lt"/>
                <a:cs typeface="Times New Roman" panose="02020603050405020304" pitchFamily="18" charset="0"/>
              </a:rPr>
              <a:t>Kronlein</a:t>
            </a:r>
            <a:r>
              <a:rPr lang="en-GB" altLang="en-US" sz="1800" spc="300" dirty="0">
                <a:solidFill>
                  <a:schemeClr val="tx1"/>
                </a:solidFill>
                <a:effectLst>
                  <a:outerShdw blurRad="38100" dist="38100" dir="2700000" algn="tl">
                    <a:srgbClr val="000000">
                      <a:alpha val="43137"/>
                    </a:srgbClr>
                  </a:outerShdw>
                </a:effectLst>
                <a:latin typeface="+mn-lt"/>
                <a:cs typeface="Times New Roman" panose="02020603050405020304" pitchFamily="18" charset="0"/>
              </a:rPr>
              <a:t> with and without Brown</a:t>
            </a:r>
            <a:endParaRPr lang="sr-Latn-CS" altLang="en-US" sz="1800" spc="300" dirty="0">
              <a:solidFill>
                <a:schemeClr val="tx1"/>
              </a:solidFill>
              <a:effectLst>
                <a:outerShdw blurRad="38100" dist="38100" dir="2700000" algn="tl">
                  <a:srgbClr val="000000">
                    <a:alpha val="43137"/>
                  </a:srgbClr>
                </a:outerShdw>
              </a:effectLst>
              <a:latin typeface="+mn-lt"/>
              <a:cs typeface="Times New Roman" panose="02020603050405020304" pitchFamily="18" charset="0"/>
            </a:endParaRPr>
          </a:p>
        </p:txBody>
      </p:sp>
      <p:sp>
        <p:nvSpPr>
          <p:cNvPr id="3" name="Slide Number Placeholder 5">
            <a:extLst>
              <a:ext uri="{FF2B5EF4-FFF2-40B4-BE49-F238E27FC236}">
                <a16:creationId xmlns:a16="http://schemas.microsoft.com/office/drawing/2014/main" id="{3B081777-E09E-E33F-2FA4-557B3A10922A}"/>
              </a:ext>
            </a:extLst>
          </p:cNvPr>
          <p:cNvSpPr txBox="1">
            <a:spLocks/>
          </p:cNvSpPr>
          <p:nvPr/>
        </p:nvSpPr>
        <p:spPr>
          <a:xfrm>
            <a:off x="6553200" y="6248400"/>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rtl="0">
              <a:defRPr lang="en-gb"/>
            </a:defPPr>
            <a:lvl1pPr marL="0" algn="l" defTabSz="914400" rtl="0" eaLnBrk="1" latinLnBrk="0" hangingPunct="1">
              <a:spcBef>
                <a:spcPct val="20000"/>
              </a:spcBef>
              <a:buClr>
                <a:schemeClr val="hlink"/>
              </a:buClr>
              <a:buSzPct val="70000"/>
              <a:buFont typeface="Wingdings" panose="05000000000000000000" pitchFamily="2" charset="2"/>
              <a:buChar char="n"/>
              <a:defRPr sz="3200" kern="1200">
                <a:solidFill>
                  <a:schemeClr val="tx1"/>
                </a:solidFill>
                <a:latin typeface="Garamond" panose="02020404030301010803" pitchFamily="18" charset="0"/>
                <a:ea typeface="+mn-ea"/>
                <a:cs typeface="+mn-cs"/>
              </a:defRPr>
            </a:lvl1pPr>
            <a:lvl2pPr marL="742950" indent="-285750" algn="l" defTabSz="914400" rtl="0" eaLnBrk="1" latinLnBrk="0" hangingPunct="1">
              <a:spcBef>
                <a:spcPct val="20000"/>
              </a:spcBef>
              <a:buClr>
                <a:schemeClr val="accent2"/>
              </a:buClr>
              <a:buSzPct val="70000"/>
              <a:buFont typeface="Wingdings" panose="05000000000000000000" pitchFamily="2" charset="2"/>
              <a:buChar char="n"/>
              <a:defRPr sz="2800" kern="1200">
                <a:solidFill>
                  <a:schemeClr val="tx1"/>
                </a:solidFill>
                <a:latin typeface="Garamond" panose="02020404030301010803" pitchFamily="18" charset="0"/>
                <a:ea typeface="+mn-ea"/>
                <a:cs typeface="+mn-cs"/>
              </a:defRPr>
            </a:lvl2pPr>
            <a:lvl3pPr marL="1143000" indent="-228600" algn="l" defTabSz="914400" rtl="0" eaLnBrk="1" latinLnBrk="0" hangingPunct="1">
              <a:spcBef>
                <a:spcPct val="20000"/>
              </a:spcBef>
              <a:buClr>
                <a:schemeClr val="tx2"/>
              </a:buClr>
              <a:buSzPct val="70000"/>
              <a:buFont typeface="Wingdings" panose="05000000000000000000" pitchFamily="2" charset="2"/>
              <a:buChar char="n"/>
              <a:defRPr sz="2400" kern="1200">
                <a:solidFill>
                  <a:schemeClr val="tx1"/>
                </a:solidFill>
                <a:latin typeface="Garamond" panose="02020404030301010803" pitchFamily="18" charset="0"/>
                <a:ea typeface="+mn-ea"/>
                <a:cs typeface="+mn-cs"/>
              </a:defRPr>
            </a:lvl3pPr>
            <a:lvl4pPr marL="1600200" indent="-228600" algn="l" defTabSz="914400" rtl="0" eaLnBrk="1" latinLnBrk="0" hangingPunct="1">
              <a:spcBef>
                <a:spcPct val="20000"/>
              </a:spcBef>
              <a:buClr>
                <a:schemeClr val="accent2"/>
              </a:buClr>
              <a:buSzPct val="70000"/>
              <a:buFont typeface="Wingdings" panose="05000000000000000000" pitchFamily="2" charset="2"/>
              <a:buChar char="n"/>
              <a:defRPr sz="2000" kern="1200">
                <a:solidFill>
                  <a:schemeClr val="tx1"/>
                </a:solidFill>
                <a:latin typeface="Garamond" panose="02020404030301010803" pitchFamily="18" charset="0"/>
                <a:ea typeface="+mn-ea"/>
                <a:cs typeface="+mn-cs"/>
              </a:defRPr>
            </a:lvl4pPr>
            <a:lvl5pPr marL="2057400" indent="-228600" algn="l" defTabSz="914400" rtl="0" eaLnBrk="1" latinLnBrk="0" hangingPunct="1">
              <a:spcBef>
                <a:spcPct val="20000"/>
              </a:spcBef>
              <a:buClr>
                <a:schemeClr val="hlink"/>
              </a:buClr>
              <a:buSzPct val="70000"/>
              <a:buFont typeface="Wingdings" panose="05000000000000000000" pitchFamily="2" charset="2"/>
              <a:buChar char="n"/>
              <a:defRPr sz="2000" kern="1200">
                <a:solidFill>
                  <a:schemeClr val="tx1"/>
                </a:solidFill>
                <a:latin typeface="Garamond" panose="02020404030301010803" pitchFamily="18" charset="0"/>
                <a:ea typeface="+mn-ea"/>
                <a:cs typeface="+mn-cs"/>
              </a:defRPr>
            </a:lvl5pPr>
            <a:lvl6pPr marL="2514600" indent="-228600" algn="l" defTabSz="914400" rtl="0" eaLnBrk="0" fontAlgn="base" latinLnBrk="0" hangingPunct="0">
              <a:spcBef>
                <a:spcPct val="20000"/>
              </a:spcBef>
              <a:spcAft>
                <a:spcPct val="0"/>
              </a:spcAft>
              <a:buClr>
                <a:schemeClr val="hlink"/>
              </a:buClr>
              <a:buSzPct val="70000"/>
              <a:buFont typeface="Wingdings" panose="05000000000000000000" pitchFamily="2" charset="2"/>
              <a:buChar char="n"/>
              <a:defRPr sz="2000" kern="1200">
                <a:solidFill>
                  <a:schemeClr val="tx1"/>
                </a:solidFill>
                <a:latin typeface="Garamond" panose="02020404030301010803" pitchFamily="18" charset="0"/>
                <a:ea typeface="+mn-ea"/>
                <a:cs typeface="+mn-cs"/>
              </a:defRPr>
            </a:lvl6pPr>
            <a:lvl7pPr marL="2971800" indent="-228600" algn="l" defTabSz="914400" rtl="0" eaLnBrk="0" fontAlgn="base" latinLnBrk="0" hangingPunct="0">
              <a:spcBef>
                <a:spcPct val="20000"/>
              </a:spcBef>
              <a:spcAft>
                <a:spcPct val="0"/>
              </a:spcAft>
              <a:buClr>
                <a:schemeClr val="hlink"/>
              </a:buClr>
              <a:buSzPct val="70000"/>
              <a:buFont typeface="Wingdings" panose="05000000000000000000" pitchFamily="2" charset="2"/>
              <a:buChar char="n"/>
              <a:defRPr sz="2000" kern="1200">
                <a:solidFill>
                  <a:schemeClr val="tx1"/>
                </a:solidFill>
                <a:latin typeface="Garamond" panose="02020404030301010803" pitchFamily="18" charset="0"/>
                <a:ea typeface="+mn-ea"/>
                <a:cs typeface="+mn-cs"/>
              </a:defRPr>
            </a:lvl7pPr>
            <a:lvl8pPr marL="3429000" indent="-228600" algn="l" defTabSz="914400" rtl="0" eaLnBrk="0" fontAlgn="base" latinLnBrk="0" hangingPunct="0">
              <a:spcBef>
                <a:spcPct val="20000"/>
              </a:spcBef>
              <a:spcAft>
                <a:spcPct val="0"/>
              </a:spcAft>
              <a:buClr>
                <a:schemeClr val="hlink"/>
              </a:buClr>
              <a:buSzPct val="70000"/>
              <a:buFont typeface="Wingdings" panose="05000000000000000000" pitchFamily="2" charset="2"/>
              <a:buChar char="n"/>
              <a:defRPr sz="2000" kern="1200">
                <a:solidFill>
                  <a:schemeClr val="tx1"/>
                </a:solidFill>
                <a:latin typeface="Garamond" panose="02020404030301010803" pitchFamily="18" charset="0"/>
                <a:ea typeface="+mn-ea"/>
                <a:cs typeface="+mn-cs"/>
              </a:defRPr>
            </a:lvl8pPr>
            <a:lvl9pPr marL="3886200" indent="-228600" algn="l" defTabSz="914400" rtl="0" eaLnBrk="0" fontAlgn="base" latinLnBrk="0" hangingPunct="0">
              <a:spcBef>
                <a:spcPct val="20000"/>
              </a:spcBef>
              <a:spcAft>
                <a:spcPct val="0"/>
              </a:spcAft>
              <a:buClr>
                <a:schemeClr val="hlink"/>
              </a:buClr>
              <a:buSzPct val="70000"/>
              <a:buFont typeface="Wingdings" panose="05000000000000000000" pitchFamily="2" charset="2"/>
              <a:buChar char="n"/>
              <a:defRPr sz="2000" kern="1200">
                <a:solidFill>
                  <a:schemeClr val="tx1"/>
                </a:solidFill>
                <a:latin typeface="Garamond" panose="02020404030301010803" pitchFamily="18" charset="0"/>
                <a:ea typeface="+mn-ea"/>
                <a:cs typeface="+mn-cs"/>
              </a:defRPr>
            </a:lvl9pPr>
          </a:lstStyle>
          <a:p>
            <a:pPr>
              <a:spcBef>
                <a:spcPct val="0"/>
              </a:spcBef>
              <a:buClrTx/>
              <a:buSzTx/>
              <a:buFontTx/>
              <a:buNone/>
            </a:pPr>
            <a:fld id="{3D881D6B-4565-4FB4-9E3C-C81E1D4085C7}" type="slidenum">
              <a:rPr lang="sr-Latn-CS" altLang="en-US" sz="1200" smtClean="0">
                <a:latin typeface="Arial" panose="020B0604020202020204" pitchFamily="34" charset="0"/>
              </a:rPr>
              <a:pPr>
                <a:spcBef>
                  <a:spcPct val="0"/>
                </a:spcBef>
                <a:buClrTx/>
                <a:buSzTx/>
                <a:buFontTx/>
                <a:buNone/>
              </a:pPr>
              <a:t>35</a:t>
            </a:fld>
            <a:endParaRPr lang="sr-Latn-CS" altLang="en-US" sz="1200">
              <a:latin typeface="Arial" panose="020B0604020202020204" pitchFamily="34" charset="0"/>
            </a:endParaRPr>
          </a:p>
        </p:txBody>
      </p:sp>
      <p:pic>
        <p:nvPicPr>
          <p:cNvPr id="4" name="Picture 10" descr="rad3EBCC.jpg">
            <a:extLst>
              <a:ext uri="{FF2B5EF4-FFF2-40B4-BE49-F238E27FC236}">
                <a16:creationId xmlns:a16="http://schemas.microsoft.com/office/drawing/2014/main" id="{11BED518-9E37-BCAA-5D39-B032B920460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20639"/>
            <a:ext cx="3000375"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rad29FCC.jpg">
            <a:extLst>
              <a:ext uri="{FF2B5EF4-FFF2-40B4-BE49-F238E27FC236}">
                <a16:creationId xmlns:a16="http://schemas.microsoft.com/office/drawing/2014/main" id="{9F20BFC1-3188-244B-24BF-3122D99C14C6}"/>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0" y="4214813"/>
            <a:ext cx="2714625"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radD842C.jpg">
            <a:extLst>
              <a:ext uri="{FF2B5EF4-FFF2-40B4-BE49-F238E27FC236}">
                <a16:creationId xmlns:a16="http://schemas.microsoft.com/office/drawing/2014/main" id="{6A4E8D84-A038-1256-3527-63BEEC234CC2}"/>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7215188" y="4214813"/>
            <a:ext cx="1928812"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3" descr="rad036C3.jpg">
            <a:extLst>
              <a:ext uri="{FF2B5EF4-FFF2-40B4-BE49-F238E27FC236}">
                <a16:creationId xmlns:a16="http://schemas.microsoft.com/office/drawing/2014/main" id="{EF0C6534-01C1-A19F-90B1-00BEDB519ED9}"/>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2714625" y="4214813"/>
            <a:ext cx="2786063"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4" descr="rad8B561.jpg">
            <a:extLst>
              <a:ext uri="{FF2B5EF4-FFF2-40B4-BE49-F238E27FC236}">
                <a16:creationId xmlns:a16="http://schemas.microsoft.com/office/drawing/2014/main" id="{4B7C6E8B-225F-73B8-39CD-87BD1D334448}"/>
              </a:ext>
            </a:extLst>
          </p:cNvPr>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3000375" y="20639"/>
            <a:ext cx="2428875" cy="421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5" descr="rad984B2.jpg">
            <a:extLst>
              <a:ext uri="{FF2B5EF4-FFF2-40B4-BE49-F238E27FC236}">
                <a16:creationId xmlns:a16="http://schemas.microsoft.com/office/drawing/2014/main" id="{662E1250-1EF7-E82F-420E-DAE6FA041770}"/>
              </a:ext>
            </a:extLst>
          </p:cNvPr>
          <p:cNvPicPr>
            <a:picLocks/>
          </p:cNvPicPr>
          <p:nvPr/>
        </p:nvPicPr>
        <p:blipFill>
          <a:blip r:embed="rId7">
            <a:extLst>
              <a:ext uri="{28A0092B-C50C-407E-A947-70E740481C1C}">
                <a14:useLocalDpi xmlns:a14="http://schemas.microsoft.com/office/drawing/2010/main" val="0"/>
              </a:ext>
            </a:extLst>
          </a:blip>
          <a:srcRect/>
          <a:stretch>
            <a:fillRect/>
          </a:stretch>
        </p:blipFill>
        <p:spPr bwMode="auto">
          <a:xfrm>
            <a:off x="5500688" y="4214813"/>
            <a:ext cx="1714500" cy="264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6" descr="rad84C7E.jpg">
            <a:extLst>
              <a:ext uri="{FF2B5EF4-FFF2-40B4-BE49-F238E27FC236}">
                <a16:creationId xmlns:a16="http://schemas.microsoft.com/office/drawing/2014/main" id="{64A8776B-44B4-0868-2AC4-B8E7C2857D70}"/>
              </a:ext>
            </a:extLst>
          </p:cNvPr>
          <p:cNvPicPr>
            <a:picLocks/>
          </p:cNvPicPr>
          <p:nvPr/>
        </p:nvPicPr>
        <p:blipFill>
          <a:blip r:embed="rId8">
            <a:extLst>
              <a:ext uri="{28A0092B-C50C-407E-A947-70E740481C1C}">
                <a14:useLocalDpi xmlns:a14="http://schemas.microsoft.com/office/drawing/2010/main" val="0"/>
              </a:ext>
            </a:extLst>
          </a:blip>
          <a:srcRect/>
          <a:stretch>
            <a:fillRect/>
          </a:stretch>
        </p:blipFill>
        <p:spPr bwMode="auto">
          <a:xfrm>
            <a:off x="5429250" y="10573"/>
            <a:ext cx="3714750"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0616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8042AD-74AF-B107-CE28-E790C263D02E}"/>
              </a:ext>
            </a:extLst>
          </p:cNvPr>
          <p:cNvSpPr txBox="1"/>
          <p:nvPr/>
        </p:nvSpPr>
        <p:spPr>
          <a:xfrm>
            <a:off x="760411" y="381000"/>
            <a:ext cx="106680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Treatment of early complications</a:t>
            </a:r>
          </a:p>
        </p:txBody>
      </p:sp>
      <p:sp>
        <p:nvSpPr>
          <p:cNvPr id="5" name="TextBox 4">
            <a:extLst>
              <a:ext uri="{FF2B5EF4-FFF2-40B4-BE49-F238E27FC236}">
                <a16:creationId xmlns:a16="http://schemas.microsoft.com/office/drawing/2014/main" id="{6E5EC0C3-A562-C92F-E9EE-E45AF58ACCC9}"/>
              </a:ext>
            </a:extLst>
          </p:cNvPr>
          <p:cNvSpPr txBox="1"/>
          <p:nvPr/>
        </p:nvSpPr>
        <p:spPr>
          <a:xfrm>
            <a:off x="531812" y="1600200"/>
            <a:ext cx="11125199" cy="4610173"/>
          </a:xfrm>
          <a:prstGeom prst="rect">
            <a:avLst/>
          </a:prstGeom>
          <a:noFill/>
          <a:ln>
            <a:noFill/>
          </a:ln>
        </p:spPr>
        <p:txBody>
          <a:bodyPr wrap="square">
            <a:spAutoFit/>
          </a:bodyPr>
          <a:lstStyle/>
          <a:p>
            <a:pPr marL="342900" indent="-342900" algn="just">
              <a:lnSpc>
                <a:spcPct val="150000"/>
              </a:lnSpc>
              <a:buAutoNum type="arabicPeriod"/>
            </a:pPr>
            <a:r>
              <a:rPr lang="en-GB" sz="2000" spc="300" dirty="0" err="1">
                <a:effectLst>
                  <a:outerShdw blurRad="38100" dist="38100" dir="2700000" algn="tl">
                    <a:srgbClr val="000000">
                      <a:alpha val="43137"/>
                    </a:srgbClr>
                  </a:outerShdw>
                </a:effectLst>
              </a:rPr>
              <a:t>Dehiscences</a:t>
            </a:r>
            <a:r>
              <a:rPr lang="en-GB" sz="2000" spc="300" dirty="0">
                <a:effectLst>
                  <a:outerShdw blurRad="38100" dist="38100" dir="2700000" algn="tl">
                    <a:srgbClr val="000000">
                      <a:alpha val="43137"/>
                    </a:srgbClr>
                  </a:outerShdw>
                </a:effectLst>
              </a:rPr>
              <a:t> of the duodenum</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Conservative treatment (small and late)</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Operative treatment (early and profuse)</a:t>
            </a:r>
          </a:p>
          <a:p>
            <a:pPr algn="just">
              <a:lnSpc>
                <a:spcPct val="150000"/>
              </a:lnSpc>
            </a:pPr>
            <a:r>
              <a:rPr lang="en-GB" sz="2000" spc="300" dirty="0">
                <a:effectLst>
                  <a:outerShdw blurRad="38100" dist="38100" dir="2700000" algn="tl">
                    <a:srgbClr val="000000">
                      <a:alpha val="43137"/>
                    </a:srgbClr>
                  </a:outerShdw>
                </a:effectLst>
              </a:rPr>
              <a:t>2. GJA - GDA </a:t>
            </a:r>
            <a:r>
              <a:rPr lang="en-GB" sz="2000" spc="300" dirty="0" err="1">
                <a:effectLst>
                  <a:outerShdw blurRad="38100" dist="38100" dir="2700000" algn="tl">
                    <a:srgbClr val="000000">
                      <a:alpha val="43137"/>
                    </a:srgbClr>
                  </a:outerShdw>
                </a:effectLst>
              </a:rPr>
              <a:t>dehiscences</a:t>
            </a:r>
            <a:endParaRPr lang="en-GB" sz="2000" spc="300" dirty="0">
              <a:effectLst>
                <a:outerShdw blurRad="38100" dist="38100" dir="2700000" algn="tl">
                  <a:srgbClr val="000000">
                    <a:alpha val="43137"/>
                  </a:srgbClr>
                </a:outerShdw>
              </a:effectLst>
            </a:endParaRP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Emergency surgery, conversion of </a:t>
            </a:r>
            <a:r>
              <a:rPr lang="en-GB" sz="2000" spc="300" dirty="0" err="1">
                <a:effectLst>
                  <a:outerShdw blurRad="38100" dist="38100" dir="2700000" algn="tl">
                    <a:srgbClr val="000000">
                      <a:alpha val="43137"/>
                    </a:srgbClr>
                  </a:outerShdw>
                </a:effectLst>
              </a:rPr>
              <a:t>Billroth</a:t>
            </a:r>
            <a:r>
              <a:rPr lang="en-GB" sz="2000" spc="300" dirty="0">
                <a:effectLst>
                  <a:outerShdw blurRad="38100" dist="38100" dir="2700000" algn="tl">
                    <a:srgbClr val="000000">
                      <a:alpha val="43137"/>
                    </a:srgbClr>
                  </a:outerShdw>
                </a:effectLst>
              </a:rPr>
              <a:t> I to </a:t>
            </a:r>
            <a:r>
              <a:rPr lang="en-GB" sz="2000" spc="300" dirty="0" err="1">
                <a:effectLst>
                  <a:outerShdw blurRad="38100" dist="38100" dir="2700000" algn="tl">
                    <a:srgbClr val="000000">
                      <a:alpha val="43137"/>
                    </a:srgbClr>
                  </a:outerShdw>
                </a:effectLst>
              </a:rPr>
              <a:t>Billroth</a:t>
            </a:r>
            <a:r>
              <a:rPr lang="en-GB" sz="2000" spc="300" dirty="0">
                <a:effectLst>
                  <a:outerShdw blurRad="38100" dist="38100" dir="2700000" algn="tl">
                    <a:srgbClr val="000000">
                      <a:alpha val="43137"/>
                    </a:srgbClr>
                  </a:outerShdw>
                </a:effectLst>
              </a:rPr>
              <a:t> II, or reresection with Roux GEA </a:t>
            </a:r>
          </a:p>
          <a:p>
            <a:pPr algn="just">
              <a:lnSpc>
                <a:spcPct val="150000"/>
              </a:lnSpc>
            </a:pPr>
            <a:r>
              <a:rPr lang="en-GB" sz="2000" spc="300" dirty="0">
                <a:effectLst>
                  <a:outerShdw blurRad="38100" dist="38100" dir="2700000" algn="tl">
                    <a:srgbClr val="000000">
                      <a:alpha val="43137"/>
                    </a:srgbClr>
                  </a:outerShdw>
                </a:effectLst>
              </a:rPr>
              <a:t>3. Bleeding from the anastomosis or spleen</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Urgent reintervention due to </a:t>
            </a:r>
            <a:r>
              <a:rPr lang="en-GB" sz="2000" spc="300" dirty="0" err="1">
                <a:effectLst>
                  <a:outerShdw blurRad="38100" dist="38100" dir="2700000" algn="tl">
                    <a:srgbClr val="000000">
                      <a:alpha val="43137"/>
                    </a:srgbClr>
                  </a:outerShdw>
                </a:effectLst>
              </a:rPr>
              <a:t>hemostasis</a:t>
            </a:r>
            <a:endParaRPr lang="en-GB" sz="2000" spc="300" dirty="0">
              <a:effectLst>
                <a:outerShdw blurRad="38100" dist="38100" dir="2700000" algn="tl">
                  <a:srgbClr val="000000">
                    <a:alpha val="43137"/>
                  </a:srgbClr>
                </a:outerShdw>
              </a:effectLst>
            </a:endParaRPr>
          </a:p>
          <a:p>
            <a:pPr algn="just">
              <a:lnSpc>
                <a:spcPct val="150000"/>
              </a:lnSpc>
            </a:pPr>
            <a:r>
              <a:rPr lang="en-GB" sz="2000" spc="300" dirty="0">
                <a:effectLst>
                  <a:outerShdw blurRad="38100" dist="38100" dir="2700000" algn="tl">
                    <a:srgbClr val="000000">
                      <a:alpha val="43137"/>
                    </a:srgbClr>
                  </a:outerShdw>
                </a:effectLst>
              </a:rPr>
              <a:t>4. Gastric stasis</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Conservatively, until the swelling from the stoma subsides</a:t>
            </a:r>
          </a:p>
        </p:txBody>
      </p:sp>
    </p:spTree>
    <p:extLst>
      <p:ext uri="{BB962C8B-B14F-4D97-AF65-F5344CB8AC3E}">
        <p14:creationId xmlns:p14="http://schemas.microsoft.com/office/powerpoint/2010/main" val="2513300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1C1C39A-50BF-97D8-CA0E-5B4AD397941B}"/>
              </a:ext>
            </a:extLst>
          </p:cNvPr>
          <p:cNvSpPr txBox="1"/>
          <p:nvPr/>
        </p:nvSpPr>
        <p:spPr>
          <a:xfrm>
            <a:off x="10046599" y="1728313"/>
            <a:ext cx="2132012" cy="3693319"/>
          </a:xfrm>
          <a:prstGeom prst="rect">
            <a:avLst/>
          </a:prstGeom>
          <a:noFill/>
          <a:ln>
            <a:noFill/>
          </a:ln>
        </p:spPr>
        <p:txBody>
          <a:bodyPr wrap="square">
            <a:spAutoFit/>
          </a:bodyPr>
          <a:lstStyle/>
          <a:p>
            <a:r>
              <a:rPr lang="en-GB" spc="300" dirty="0">
                <a:effectLst>
                  <a:outerShdw blurRad="38100" dist="38100" dir="2700000" algn="tl">
                    <a:srgbClr val="000000">
                      <a:alpha val="43137"/>
                    </a:srgbClr>
                  </a:outerShdw>
                </a:effectLst>
              </a:rPr>
              <a:t>Bottom left: Good function of </a:t>
            </a:r>
            <a:r>
              <a:rPr lang="en-GB" spc="300" dirty="0" err="1">
                <a:effectLst>
                  <a:outerShdw blurRad="38100" dist="38100" dir="2700000" algn="tl">
                    <a:srgbClr val="000000">
                      <a:alpha val="43137"/>
                    </a:srgbClr>
                  </a:outerShdw>
                </a:effectLst>
              </a:rPr>
              <a:t>Billroth</a:t>
            </a:r>
            <a:r>
              <a:rPr lang="en-GB" spc="300" dirty="0">
                <a:effectLst>
                  <a:outerShdw blurRad="38100" dist="38100" dir="2700000" algn="tl">
                    <a:srgbClr val="000000">
                      <a:alpha val="43137"/>
                    </a:srgbClr>
                  </a:outerShdw>
                </a:effectLst>
              </a:rPr>
              <a:t> II GJA and Roux GJA </a:t>
            </a:r>
          </a:p>
          <a:p>
            <a:r>
              <a:rPr lang="en-GB" spc="300" dirty="0">
                <a:effectLst>
                  <a:outerShdw blurRad="38100" dist="38100" dir="2700000" algn="tl">
                    <a:srgbClr val="000000">
                      <a:alpha val="43137"/>
                    </a:srgbClr>
                  </a:outerShdw>
                </a:effectLst>
              </a:rPr>
              <a:t>Other images are approach and treatment of duodenal dehiscence</a:t>
            </a:r>
          </a:p>
        </p:txBody>
      </p:sp>
      <p:grpSp>
        <p:nvGrpSpPr>
          <p:cNvPr id="11" name="Group 10">
            <a:extLst>
              <a:ext uri="{FF2B5EF4-FFF2-40B4-BE49-F238E27FC236}">
                <a16:creationId xmlns:a16="http://schemas.microsoft.com/office/drawing/2014/main" id="{C1657EB4-96C4-2A34-5D06-D7E8A04DD6D2}"/>
              </a:ext>
            </a:extLst>
          </p:cNvPr>
          <p:cNvGrpSpPr/>
          <p:nvPr/>
        </p:nvGrpSpPr>
        <p:grpSpPr>
          <a:xfrm>
            <a:off x="0" y="0"/>
            <a:ext cx="9980612" cy="6858000"/>
            <a:chOff x="0" y="928688"/>
            <a:chExt cx="9144000" cy="5929312"/>
          </a:xfrm>
        </p:grpSpPr>
        <p:pic>
          <p:nvPicPr>
            <p:cNvPr id="5" name="Picture 9" descr="rad40392.jpg">
              <a:extLst>
                <a:ext uri="{FF2B5EF4-FFF2-40B4-BE49-F238E27FC236}">
                  <a16:creationId xmlns:a16="http://schemas.microsoft.com/office/drawing/2014/main" id="{CA27976E-89AA-7676-24AB-F00EE6A02DE5}"/>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4000500"/>
              <a:ext cx="212407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rad1C2B3.jpg">
              <a:extLst>
                <a:ext uri="{FF2B5EF4-FFF2-40B4-BE49-F238E27FC236}">
                  <a16:creationId xmlns:a16="http://schemas.microsoft.com/office/drawing/2014/main" id="{D04125CF-4603-A142-CEB2-9195EF036DE5}"/>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2143125" y="4000500"/>
              <a:ext cx="1852613"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descr="radE46BE.jpg">
              <a:extLst>
                <a:ext uri="{FF2B5EF4-FFF2-40B4-BE49-F238E27FC236}">
                  <a16:creationId xmlns:a16="http://schemas.microsoft.com/office/drawing/2014/main" id="{B4356294-E971-CEBC-685E-5CCEBA2BB7E5}"/>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4000500" y="4000500"/>
              <a:ext cx="5143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descr="radC9C03.jpg">
              <a:extLst>
                <a:ext uri="{FF2B5EF4-FFF2-40B4-BE49-F238E27FC236}">
                  <a16:creationId xmlns:a16="http://schemas.microsoft.com/office/drawing/2014/main" id="{DD0A670D-FE22-B7AF-3915-BE0F68291F3F}"/>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6500813" y="928688"/>
              <a:ext cx="2643187"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 descr="rad5E4BF.jpg">
              <a:extLst>
                <a:ext uri="{FF2B5EF4-FFF2-40B4-BE49-F238E27FC236}">
                  <a16:creationId xmlns:a16="http://schemas.microsoft.com/office/drawing/2014/main" id="{0DCAAB68-F212-C7AE-60C5-82B223178ECB}"/>
                </a:ext>
              </a:extLst>
            </p:cNvPr>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0" y="928688"/>
              <a:ext cx="2500313" cy="307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4" descr="rad86983.jpg">
              <a:extLst>
                <a:ext uri="{FF2B5EF4-FFF2-40B4-BE49-F238E27FC236}">
                  <a16:creationId xmlns:a16="http://schemas.microsoft.com/office/drawing/2014/main" id="{28D06977-573E-D536-35CA-37AD52917445}"/>
                </a:ext>
              </a:extLst>
            </p:cNvPr>
            <p:cNvPicPr>
              <a:picLocks/>
            </p:cNvPicPr>
            <p:nvPr/>
          </p:nvPicPr>
          <p:blipFill>
            <a:blip r:embed="rId7">
              <a:extLst>
                <a:ext uri="{28A0092B-C50C-407E-A947-70E740481C1C}">
                  <a14:useLocalDpi xmlns:a14="http://schemas.microsoft.com/office/drawing/2010/main" val="0"/>
                </a:ext>
              </a:extLst>
            </a:blip>
            <a:srcRect/>
            <a:stretch>
              <a:fillRect/>
            </a:stretch>
          </p:blipFill>
          <p:spPr bwMode="auto">
            <a:xfrm>
              <a:off x="2500313" y="928688"/>
              <a:ext cx="4000500" cy="309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34945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BBD4674-08EC-27A2-950D-4E31DA79D3E8}"/>
              </a:ext>
            </a:extLst>
          </p:cNvPr>
          <p:cNvSpPr txBox="1"/>
          <p:nvPr/>
        </p:nvSpPr>
        <p:spPr>
          <a:xfrm>
            <a:off x="455611" y="304800"/>
            <a:ext cx="112776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Treatment of late complications</a:t>
            </a:r>
          </a:p>
        </p:txBody>
      </p:sp>
      <p:sp>
        <p:nvSpPr>
          <p:cNvPr id="5" name="TextBox 4">
            <a:extLst>
              <a:ext uri="{FF2B5EF4-FFF2-40B4-BE49-F238E27FC236}">
                <a16:creationId xmlns:a16="http://schemas.microsoft.com/office/drawing/2014/main" id="{41DD1FE6-AEBA-EFDD-DBFE-47458AB0B00C}"/>
              </a:ext>
            </a:extLst>
          </p:cNvPr>
          <p:cNvSpPr txBox="1"/>
          <p:nvPr/>
        </p:nvSpPr>
        <p:spPr>
          <a:xfrm>
            <a:off x="912812" y="1600200"/>
            <a:ext cx="10363199" cy="4188775"/>
          </a:xfrm>
          <a:prstGeom prst="rect">
            <a:avLst/>
          </a:prstGeom>
          <a:noFill/>
          <a:ln>
            <a:noFill/>
          </a:ln>
        </p:spPr>
        <p:txBody>
          <a:bodyPr wrap="square">
            <a:spAutoFit/>
          </a:bodyPr>
          <a:lstStyle/>
          <a:p>
            <a:pPr marL="342900" indent="-342900">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Dumping syndrome</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Vasomotor, gastrointestinal, cardiovascular symptoms</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5 - 10 minutes after eating (early)</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20-30 minutes (late)</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Excessive and sudden distension of the intestines</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Secretion of serotonin, bradykinin and glucagon-like hormone</a:t>
            </a:r>
          </a:p>
          <a:p>
            <a:pPr marL="342900" indent="-342900" algn="just">
              <a:lnSpc>
                <a:spcPct val="15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Signs: flushing, pallor, tachycardia, syncope, malaise, vomiting, </a:t>
            </a:r>
            <a:r>
              <a:rPr lang="en-GB" sz="2000" spc="300" dirty="0" err="1">
                <a:effectLst>
                  <a:outerShdw blurRad="38100" dist="38100" dir="2700000" algn="tl">
                    <a:srgbClr val="000000">
                      <a:alpha val="43137"/>
                    </a:srgbClr>
                  </a:outerShdw>
                </a:effectLst>
              </a:rPr>
              <a:t>diarrhea</a:t>
            </a:r>
            <a:endParaRPr lang="en-GB" sz="2000" spc="3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4730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A8A26ED-D758-83FE-6B44-8D203CDAF5AF}"/>
              </a:ext>
            </a:extLst>
          </p:cNvPr>
          <p:cNvSpPr txBox="1"/>
          <p:nvPr/>
        </p:nvSpPr>
        <p:spPr>
          <a:xfrm>
            <a:off x="722311" y="391172"/>
            <a:ext cx="10744199"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Treatment of Dumping syndrome</a:t>
            </a:r>
          </a:p>
        </p:txBody>
      </p:sp>
      <p:sp>
        <p:nvSpPr>
          <p:cNvPr id="5" name="TextBox 4">
            <a:extLst>
              <a:ext uri="{FF2B5EF4-FFF2-40B4-BE49-F238E27FC236}">
                <a16:creationId xmlns:a16="http://schemas.microsoft.com/office/drawing/2014/main" id="{5D33DD2C-A10F-7A68-7C86-A0E69515E57C}"/>
              </a:ext>
            </a:extLst>
          </p:cNvPr>
          <p:cNvSpPr txBox="1"/>
          <p:nvPr/>
        </p:nvSpPr>
        <p:spPr>
          <a:xfrm>
            <a:off x="722312" y="1524000"/>
            <a:ext cx="10744199" cy="4650440"/>
          </a:xfrm>
          <a:prstGeom prst="rect">
            <a:avLst/>
          </a:prstGeom>
          <a:noFill/>
          <a:ln>
            <a:noFill/>
          </a:ln>
        </p:spPr>
        <p:txBody>
          <a:bodyPr wrap="square">
            <a:spAutoFit/>
          </a:bodyPr>
          <a:lstStyle/>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Conservatively</a:t>
            </a:r>
          </a:p>
          <a:p>
            <a:pPr marL="342900" indent="-342900" algn="just">
              <a:lnSpc>
                <a:spcPct val="15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Diet without soups, juices and liquids during meals, dry food without sugar</a:t>
            </a:r>
          </a:p>
          <a:p>
            <a:pPr marL="342900" indent="-342900" algn="just">
              <a:lnSpc>
                <a:spcPct val="15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Anticholinergics</a:t>
            </a:r>
          </a:p>
          <a:p>
            <a:pPr algn="just">
              <a:lnSpc>
                <a:spcPct val="150000"/>
              </a:lnSpc>
            </a:pPr>
            <a:endParaRPr lang="en-GB" sz="2000" spc="300" dirty="0">
              <a:effectLst>
                <a:outerShdw blurRad="38100" dist="38100" dir="2700000" algn="tl">
                  <a:srgbClr val="000000">
                    <a:alpha val="43137"/>
                  </a:srgbClr>
                </a:outerShdw>
              </a:effectLst>
            </a:endParaRP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Surgical ( 2 – 5 %)</a:t>
            </a:r>
          </a:p>
          <a:p>
            <a:pPr marL="342900" indent="-342900" algn="just">
              <a:lnSpc>
                <a:spcPct val="15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Duodenal passage restoration by converting </a:t>
            </a:r>
            <a:r>
              <a:rPr lang="en-GB" sz="2000" spc="300" dirty="0" err="1">
                <a:effectLst>
                  <a:outerShdw blurRad="38100" dist="38100" dir="2700000" algn="tl">
                    <a:srgbClr val="000000">
                      <a:alpha val="43137"/>
                    </a:srgbClr>
                  </a:outerShdw>
                </a:effectLst>
              </a:rPr>
              <a:t>Billroth</a:t>
            </a:r>
            <a:r>
              <a:rPr lang="en-GB" sz="2000" spc="300" dirty="0">
                <a:effectLst>
                  <a:outerShdw blurRad="38100" dist="38100" dir="2700000" algn="tl">
                    <a:srgbClr val="000000">
                      <a:alpha val="43137"/>
                    </a:srgbClr>
                  </a:outerShdw>
                </a:effectLst>
              </a:rPr>
              <a:t> I to </a:t>
            </a:r>
            <a:r>
              <a:rPr lang="en-GB" sz="2000" spc="300" dirty="0" err="1">
                <a:effectLst>
                  <a:outerShdw blurRad="38100" dist="38100" dir="2700000" algn="tl">
                    <a:srgbClr val="000000">
                      <a:alpha val="43137"/>
                    </a:srgbClr>
                  </a:outerShdw>
                </a:effectLst>
              </a:rPr>
              <a:t>Billroth</a:t>
            </a:r>
            <a:r>
              <a:rPr lang="en-GB" sz="2000" spc="300" dirty="0">
                <a:effectLst>
                  <a:outerShdw blurRad="38100" dist="38100" dir="2700000" algn="tl">
                    <a:srgbClr val="000000">
                      <a:alpha val="43137"/>
                    </a:srgbClr>
                  </a:outerShdw>
                </a:effectLst>
              </a:rPr>
              <a:t> II</a:t>
            </a:r>
          </a:p>
          <a:p>
            <a:pPr marL="342900" indent="-342900" algn="just">
              <a:lnSpc>
                <a:spcPct val="15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Interposition of a segment of jejunum between the stomach and duodenum, or interposition of the </a:t>
            </a:r>
            <a:r>
              <a:rPr lang="en-GB" sz="2000" spc="300" dirty="0" err="1">
                <a:effectLst>
                  <a:outerShdw blurRad="38100" dist="38100" dir="2700000" algn="tl">
                    <a:srgbClr val="000000">
                      <a:alpha val="43137"/>
                    </a:srgbClr>
                  </a:outerShdw>
                </a:effectLst>
              </a:rPr>
              <a:t>anisoperistaltic</a:t>
            </a:r>
            <a:r>
              <a:rPr lang="en-GB" sz="2000" spc="300" dirty="0">
                <a:effectLst>
                  <a:outerShdw blurRad="38100" dist="38100" dir="2700000" algn="tl">
                    <a:srgbClr val="000000">
                      <a:alpha val="43137"/>
                    </a:srgbClr>
                  </a:outerShdw>
                </a:effectLst>
              </a:rPr>
              <a:t> loop</a:t>
            </a:r>
          </a:p>
        </p:txBody>
      </p:sp>
    </p:spTree>
    <p:extLst>
      <p:ext uri="{BB962C8B-B14F-4D97-AF65-F5344CB8AC3E}">
        <p14:creationId xmlns:p14="http://schemas.microsoft.com/office/powerpoint/2010/main" val="1677640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CB79A5-9AFD-3E4B-2B31-3F0A693BB4BF}"/>
              </a:ext>
            </a:extLst>
          </p:cNvPr>
          <p:cNvSpPr txBox="1"/>
          <p:nvPr/>
        </p:nvSpPr>
        <p:spPr>
          <a:xfrm>
            <a:off x="3047131" y="2286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Stomach injuries</a:t>
            </a:r>
          </a:p>
        </p:txBody>
      </p:sp>
      <p:sp>
        <p:nvSpPr>
          <p:cNvPr id="4" name="TextBox 3">
            <a:extLst>
              <a:ext uri="{FF2B5EF4-FFF2-40B4-BE49-F238E27FC236}">
                <a16:creationId xmlns:a16="http://schemas.microsoft.com/office/drawing/2014/main" id="{DD16F13D-FB7F-3507-6D15-73771794F90C}"/>
              </a:ext>
            </a:extLst>
          </p:cNvPr>
          <p:cNvSpPr txBox="1"/>
          <p:nvPr/>
        </p:nvSpPr>
        <p:spPr>
          <a:xfrm>
            <a:off x="1446212" y="813375"/>
            <a:ext cx="9296400" cy="6670096"/>
          </a:xfrm>
          <a:prstGeom prst="rect">
            <a:avLst/>
          </a:prstGeom>
          <a:noFill/>
          <a:ln>
            <a:noFill/>
          </a:ln>
        </p:spPr>
        <p:txBody>
          <a:bodyPr wrap="square">
            <a:spAutoFit/>
          </a:bodyPr>
          <a:lstStyle/>
          <a:p>
            <a:pPr marL="342900" indent="-342900" algn="just">
              <a:lnSpc>
                <a:spcPct val="150000"/>
              </a:lnSpc>
              <a:buAutoNum type="alphaUcPeriod"/>
            </a:pPr>
            <a:r>
              <a:rPr lang="en-GB" sz="2400" spc="300" dirty="0">
                <a:effectLst>
                  <a:outerShdw blurRad="38100" dist="38100" dir="2700000" algn="tl">
                    <a:srgbClr val="000000">
                      <a:alpha val="43137"/>
                    </a:srgbClr>
                  </a:outerShdw>
                </a:effectLst>
              </a:rPr>
              <a:t>Isolated ones are rare</a:t>
            </a:r>
          </a:p>
          <a:p>
            <a:pPr marL="342900" indent="-342900" algn="just">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Open (stabs, gunshots and gunshot wounds)</a:t>
            </a:r>
          </a:p>
          <a:p>
            <a:pPr marL="342900" indent="-342900" algn="just">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Closed (Water blast)</a:t>
            </a:r>
          </a:p>
          <a:p>
            <a:pPr algn="just">
              <a:lnSpc>
                <a:spcPct val="150000"/>
              </a:lnSpc>
            </a:pPr>
            <a:r>
              <a:rPr lang="en-GB" sz="2400" spc="300" dirty="0">
                <a:effectLst>
                  <a:outerShdw blurRad="38100" dist="38100" dir="2700000" algn="tl">
                    <a:srgbClr val="000000">
                      <a:alpha val="43137"/>
                    </a:srgbClr>
                  </a:outerShdw>
                </a:effectLst>
              </a:rPr>
              <a:t>B. They are more often associated with injuries to the surrounding organs of the abdomen</a:t>
            </a:r>
          </a:p>
          <a:p>
            <a:pPr marL="342900" indent="-342900" algn="just">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Penetrant</a:t>
            </a:r>
          </a:p>
          <a:p>
            <a:pPr marL="342900" indent="-342900" algn="just">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Perforating</a:t>
            </a:r>
          </a:p>
          <a:p>
            <a:pPr algn="just">
              <a:lnSpc>
                <a:spcPct val="150000"/>
              </a:lnSpc>
            </a:pPr>
            <a:r>
              <a:rPr lang="en-GB" sz="2400" spc="300" dirty="0">
                <a:effectLst>
                  <a:outerShdw blurRad="38100" dist="38100" dir="2700000" algn="tl">
                    <a:srgbClr val="000000">
                      <a:alpha val="43137"/>
                    </a:srgbClr>
                  </a:outerShdw>
                </a:effectLst>
              </a:rPr>
              <a:t>C. As part of polytrauma</a:t>
            </a:r>
          </a:p>
          <a:p>
            <a:pPr marL="342900" indent="-342900" algn="just">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Traffic, drunkenness and a full stomach</a:t>
            </a:r>
          </a:p>
          <a:p>
            <a:pPr algn="just">
              <a:lnSpc>
                <a:spcPct val="150000"/>
              </a:lnSpc>
            </a:pPr>
            <a:r>
              <a:rPr lang="en-GB" sz="2400" spc="300" dirty="0">
                <a:effectLst>
                  <a:outerShdw blurRad="38100" dist="38100" dir="2700000" algn="tl">
                    <a:srgbClr val="000000">
                      <a:alpha val="43137"/>
                    </a:srgbClr>
                  </a:outerShdw>
                </a:effectLst>
              </a:rPr>
              <a:t>D. Corrosive injuries caused by chemicals (bases and acids)</a:t>
            </a:r>
          </a:p>
          <a:p>
            <a:pPr algn="just">
              <a:lnSpc>
                <a:spcPct val="150000"/>
              </a:lnSpc>
            </a:pPr>
            <a:r>
              <a:rPr lang="en-GB" sz="2400" spc="300" dirty="0">
                <a:effectLst>
                  <a:outerShdw blurRad="38100" dist="38100" dir="2700000" algn="tl">
                    <a:srgbClr val="000000">
                      <a:alpha val="43137"/>
                    </a:srgbClr>
                  </a:outerShdw>
                </a:effectLst>
              </a:rPr>
              <a:t>Treatment: sutures and resections</a:t>
            </a:r>
          </a:p>
        </p:txBody>
      </p:sp>
    </p:spTree>
    <p:extLst>
      <p:ext uri="{BB962C8B-B14F-4D97-AF65-F5344CB8AC3E}">
        <p14:creationId xmlns:p14="http://schemas.microsoft.com/office/powerpoint/2010/main" val="2611862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C4D7F7-E59A-42EA-FE5B-508CFE452C3C}"/>
              </a:ext>
            </a:extLst>
          </p:cNvPr>
          <p:cNvSpPr txBox="1"/>
          <p:nvPr/>
        </p:nvSpPr>
        <p:spPr>
          <a:xfrm>
            <a:off x="5986124" y="501529"/>
            <a:ext cx="6094562" cy="1200329"/>
          </a:xfrm>
          <a:prstGeom prst="rect">
            <a:avLst/>
          </a:prstGeom>
          <a:noFill/>
          <a:ln>
            <a:solidFill>
              <a:schemeClr val="bg2"/>
            </a:solidFill>
          </a:ln>
        </p:spPr>
        <p:txBody>
          <a:bodyPr wrap="square">
            <a:spAutoFit/>
          </a:bodyPr>
          <a:lstStyle/>
          <a:p>
            <a:pPr algn="just"/>
            <a:r>
              <a:rPr lang="en-GB" spc="300" dirty="0">
                <a:effectLst>
                  <a:outerShdw blurRad="38100" dist="38100" dir="2700000" algn="tl">
                    <a:srgbClr val="000000">
                      <a:alpha val="43137"/>
                    </a:srgbClr>
                  </a:outerShdw>
                </a:effectLst>
              </a:rPr>
              <a:t>Left: Dumping syndrome and ulcer </a:t>
            </a:r>
            <a:r>
              <a:rPr lang="en-GB" spc="300" dirty="0" err="1">
                <a:effectLst>
                  <a:outerShdw blurRad="38100" dist="38100" dir="2700000" algn="tl">
                    <a:srgbClr val="000000">
                      <a:alpha val="43137"/>
                    </a:srgbClr>
                  </a:outerShdw>
                </a:effectLst>
              </a:rPr>
              <a:t>pepticum</a:t>
            </a:r>
            <a:r>
              <a:rPr lang="en-GB" spc="300" dirty="0">
                <a:effectLst>
                  <a:outerShdw blurRad="38100" dist="38100" dir="2700000" algn="tl">
                    <a:srgbClr val="000000">
                      <a:alpha val="43137"/>
                    </a:srgbClr>
                  </a:outerShdw>
                </a:effectLst>
              </a:rPr>
              <a:t> </a:t>
            </a:r>
            <a:r>
              <a:rPr lang="en-GB" spc="300" dirty="0" err="1">
                <a:effectLst>
                  <a:outerShdw blurRad="38100" dist="38100" dir="2700000" algn="tl">
                    <a:srgbClr val="000000">
                      <a:alpha val="43137"/>
                    </a:srgbClr>
                  </a:outerShdw>
                </a:effectLst>
              </a:rPr>
              <a:t>jejuni</a:t>
            </a:r>
            <a:endParaRPr lang="en-GB" spc="300" dirty="0">
              <a:effectLst>
                <a:outerShdw blurRad="38100" dist="38100" dir="2700000" algn="tl">
                  <a:srgbClr val="000000">
                    <a:alpha val="43137"/>
                  </a:srgbClr>
                </a:outerShdw>
              </a:effectLst>
            </a:endParaRPr>
          </a:p>
          <a:p>
            <a:pPr algn="just"/>
            <a:r>
              <a:rPr lang="en-GB" spc="300" dirty="0">
                <a:effectLst>
                  <a:outerShdw blurRad="38100" dist="38100" dir="2700000" algn="tl">
                    <a:srgbClr val="000000">
                      <a:alpha val="43137"/>
                    </a:srgbClr>
                  </a:outerShdw>
                </a:effectLst>
              </a:rPr>
              <a:t>Right: </a:t>
            </a:r>
            <a:r>
              <a:rPr lang="en-GB" spc="300" dirty="0" err="1">
                <a:effectLst>
                  <a:outerShdw blurRad="38100" dist="38100" dir="2700000" algn="tl">
                    <a:srgbClr val="000000">
                      <a:alpha val="43137"/>
                    </a:srgbClr>
                  </a:outerShdw>
                </a:effectLst>
              </a:rPr>
              <a:t>Antiperistaltic</a:t>
            </a:r>
            <a:r>
              <a:rPr lang="en-GB" spc="300" dirty="0">
                <a:effectLst>
                  <a:outerShdw blurRad="38100" dist="38100" dir="2700000" algn="tl">
                    <a:srgbClr val="000000">
                      <a:alpha val="43137"/>
                    </a:srgbClr>
                  </a:outerShdw>
                </a:effectLst>
              </a:rPr>
              <a:t> segment of the jejunum according to </a:t>
            </a:r>
            <a:r>
              <a:rPr lang="en-GB" spc="300" dirty="0" err="1">
                <a:effectLst>
                  <a:outerShdw blurRad="38100" dist="38100" dir="2700000" algn="tl">
                    <a:srgbClr val="000000">
                      <a:alpha val="43137"/>
                    </a:srgbClr>
                  </a:outerShdw>
                </a:effectLst>
              </a:rPr>
              <a:t>Rigas</a:t>
            </a:r>
            <a:r>
              <a:rPr lang="en-GB" spc="300" dirty="0">
                <a:effectLst>
                  <a:outerShdw blurRad="38100" dist="38100" dir="2700000" algn="tl">
                    <a:srgbClr val="000000">
                      <a:alpha val="43137"/>
                    </a:srgbClr>
                  </a:outerShdw>
                </a:effectLst>
              </a:rPr>
              <a:t> - u</a:t>
            </a:r>
          </a:p>
        </p:txBody>
      </p:sp>
      <p:grpSp>
        <p:nvGrpSpPr>
          <p:cNvPr id="6" name="Group 5">
            <a:extLst>
              <a:ext uri="{FF2B5EF4-FFF2-40B4-BE49-F238E27FC236}">
                <a16:creationId xmlns:a16="http://schemas.microsoft.com/office/drawing/2014/main" id="{F642318C-3D10-D005-F582-1136362D8CBD}"/>
              </a:ext>
            </a:extLst>
          </p:cNvPr>
          <p:cNvGrpSpPr/>
          <p:nvPr/>
        </p:nvGrpSpPr>
        <p:grpSpPr>
          <a:xfrm>
            <a:off x="0" y="0"/>
            <a:ext cx="10209212" cy="6858000"/>
            <a:chOff x="0" y="0"/>
            <a:chExt cx="9144000" cy="6858000"/>
          </a:xfrm>
        </p:grpSpPr>
        <p:pic>
          <p:nvPicPr>
            <p:cNvPr id="4" name="Picture 5" descr="rad130F2.jpg">
              <a:extLst>
                <a:ext uri="{FF2B5EF4-FFF2-40B4-BE49-F238E27FC236}">
                  <a16:creationId xmlns:a16="http://schemas.microsoft.com/office/drawing/2014/main" id="{11DDD3AF-C470-183C-1F88-2D2EC4607C49}"/>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3578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radCB0E0.jpg">
              <a:extLst>
                <a:ext uri="{FF2B5EF4-FFF2-40B4-BE49-F238E27FC236}">
                  <a16:creationId xmlns:a16="http://schemas.microsoft.com/office/drawing/2014/main" id="{219777B2-E78B-6DA3-8942-688C9F772E25}"/>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357813" y="1857375"/>
              <a:ext cx="3786187"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680721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BB3AD8B-D719-76A8-5D95-A713B78D1740}"/>
              </a:ext>
            </a:extLst>
          </p:cNvPr>
          <p:cNvSpPr txBox="1"/>
          <p:nvPr/>
        </p:nvSpPr>
        <p:spPr>
          <a:xfrm>
            <a:off x="-38896" y="236540"/>
            <a:ext cx="12266613" cy="523220"/>
          </a:xfrm>
          <a:prstGeom prst="rect">
            <a:avLst/>
          </a:prstGeom>
          <a:noFill/>
          <a:ln>
            <a:noFill/>
          </a:ln>
        </p:spPr>
        <p:txBody>
          <a:bodyPr wrap="square">
            <a:spAutoFit/>
          </a:bodyPr>
          <a:lstStyle/>
          <a:p>
            <a:pPr algn="ctr"/>
            <a:r>
              <a:rPr lang="en-GB" sz="2800" b="1" spc="600" dirty="0">
                <a:effectLst>
                  <a:outerShdw blurRad="38100" dist="38100" dir="2700000" algn="tl">
                    <a:srgbClr val="000000">
                      <a:alpha val="43137"/>
                    </a:srgbClr>
                  </a:outerShdw>
                </a:effectLst>
              </a:rPr>
              <a:t>Clinical presentation of acute gastric dilatation</a:t>
            </a:r>
          </a:p>
        </p:txBody>
      </p:sp>
      <p:sp>
        <p:nvSpPr>
          <p:cNvPr id="5" name="TextBox 4">
            <a:extLst>
              <a:ext uri="{FF2B5EF4-FFF2-40B4-BE49-F238E27FC236}">
                <a16:creationId xmlns:a16="http://schemas.microsoft.com/office/drawing/2014/main" id="{1DCC54B7-5CDC-0EFC-1279-1EEC3034CAFC}"/>
              </a:ext>
            </a:extLst>
          </p:cNvPr>
          <p:cNvSpPr txBox="1"/>
          <p:nvPr/>
        </p:nvSpPr>
        <p:spPr>
          <a:xfrm>
            <a:off x="646112" y="1447800"/>
            <a:ext cx="10896599" cy="4650440"/>
          </a:xfrm>
          <a:prstGeom prst="rect">
            <a:avLst/>
          </a:prstGeom>
          <a:noFill/>
          <a:ln>
            <a:noFill/>
          </a:ln>
        </p:spPr>
        <p:txBody>
          <a:bodyPr wrap="square">
            <a:spAutoFit/>
          </a:bodyPr>
          <a:lstStyle/>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Reflex inhibition of gastric emptying with gastric distension causing hypersecretion</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About 5 </a:t>
            </a:r>
            <a:r>
              <a:rPr lang="en-GB" sz="2000" spc="300" dirty="0" err="1">
                <a:effectLst>
                  <a:outerShdw blurRad="38100" dist="38100" dir="2700000" algn="tl">
                    <a:srgbClr val="000000">
                      <a:alpha val="43137"/>
                    </a:srgbClr>
                  </a:outerShdw>
                </a:effectLst>
              </a:rPr>
              <a:t>liters</a:t>
            </a:r>
            <a:r>
              <a:rPr lang="en-GB" sz="2000" spc="300" dirty="0">
                <a:effectLst>
                  <a:outerShdw blurRad="38100" dist="38100" dir="2700000" algn="tl">
                    <a:srgbClr val="000000">
                      <a:alpha val="43137"/>
                    </a:srgbClr>
                  </a:outerShdw>
                </a:effectLst>
              </a:rPr>
              <a:t> of liquid in the stomach causes distension, which gives hypersecretion (circulus </a:t>
            </a:r>
            <a:r>
              <a:rPr lang="en-GB" sz="2000" spc="300" dirty="0" err="1">
                <a:effectLst>
                  <a:outerShdw blurRad="38100" dist="38100" dir="2700000" algn="tl">
                    <a:srgbClr val="000000">
                      <a:alpha val="43137"/>
                    </a:srgbClr>
                  </a:outerShdw>
                </a:effectLst>
              </a:rPr>
              <a:t>vitiosus</a:t>
            </a:r>
            <a:r>
              <a:rPr lang="en-GB" sz="2000" spc="300" dirty="0">
                <a:effectLst>
                  <a:outerShdw blurRad="38100" dist="38100" dir="2700000" algn="tl">
                    <a:srgbClr val="000000">
                      <a:alpha val="43137"/>
                    </a:srgbClr>
                  </a:outerShdw>
                </a:effectLst>
              </a:rPr>
              <a:t>).</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Hiccups, profuse vomiting of dark-brown stomach contents</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Tachycardia, epigastric distention, dehydration, aspiration of gastric contents, acute pulmonary </a:t>
            </a:r>
            <a:r>
              <a:rPr lang="en-GB" sz="2000" spc="300" dirty="0" err="1">
                <a:effectLst>
                  <a:outerShdw blurRad="38100" dist="38100" dir="2700000" algn="tl">
                    <a:srgbClr val="000000">
                      <a:alpha val="43137"/>
                    </a:srgbClr>
                  </a:outerShdw>
                </a:effectLst>
              </a:rPr>
              <a:t>edema</a:t>
            </a:r>
            <a:endParaRPr lang="en-GB" sz="2000" spc="300" dirty="0">
              <a:effectLst>
                <a:outerShdw blurRad="38100" dist="38100" dir="2700000" algn="tl">
                  <a:srgbClr val="000000">
                    <a:alpha val="43137"/>
                  </a:srgbClr>
                </a:outerShdw>
              </a:effectLst>
            </a:endParaRP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Forced drainage position knee elbow, hematemesis, shock state</a:t>
            </a:r>
          </a:p>
          <a:p>
            <a:pPr marL="342900" indent="-342900" algn="just">
              <a:lnSpc>
                <a:spcPct val="150000"/>
              </a:lnSpc>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Treatment: emergency nasogastric suction</a:t>
            </a:r>
          </a:p>
        </p:txBody>
      </p:sp>
    </p:spTree>
    <p:extLst>
      <p:ext uri="{BB962C8B-B14F-4D97-AF65-F5344CB8AC3E}">
        <p14:creationId xmlns:p14="http://schemas.microsoft.com/office/powerpoint/2010/main" val="3050206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CD620AC-F790-21AB-D987-25E86F01BCBC}"/>
              </a:ext>
            </a:extLst>
          </p:cNvPr>
          <p:cNvSpPr txBox="1"/>
          <p:nvPr/>
        </p:nvSpPr>
        <p:spPr>
          <a:xfrm>
            <a:off x="1712911" y="304800"/>
            <a:ext cx="87630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Volvulus of the stomach</a:t>
            </a:r>
          </a:p>
        </p:txBody>
      </p:sp>
      <p:sp>
        <p:nvSpPr>
          <p:cNvPr id="5" name="TextBox 4">
            <a:extLst>
              <a:ext uri="{FF2B5EF4-FFF2-40B4-BE49-F238E27FC236}">
                <a16:creationId xmlns:a16="http://schemas.microsoft.com/office/drawing/2014/main" id="{8303F725-057D-6F89-1C5F-314C4AFDC96E}"/>
              </a:ext>
            </a:extLst>
          </p:cNvPr>
          <p:cNvSpPr txBox="1"/>
          <p:nvPr/>
        </p:nvSpPr>
        <p:spPr>
          <a:xfrm>
            <a:off x="836612" y="1752600"/>
            <a:ext cx="10515599" cy="3265446"/>
          </a:xfrm>
          <a:prstGeom prst="rect">
            <a:avLst/>
          </a:prstGeom>
          <a:noFill/>
          <a:ln>
            <a:noFill/>
          </a:ln>
        </p:spPr>
        <p:txBody>
          <a:bodyPr wrap="square">
            <a:spAutoFit/>
          </a:bodyPr>
          <a:lstStyle/>
          <a:p>
            <a:pPr algn="just">
              <a:lnSpc>
                <a:spcPct val="150000"/>
              </a:lnSpc>
            </a:pPr>
            <a:r>
              <a:rPr lang="en-GB" sz="2000" spc="300" dirty="0">
                <a:effectLst>
                  <a:outerShdw blurRad="38100" dist="38100" dir="2700000" algn="tl">
                    <a:srgbClr val="000000">
                      <a:alpha val="43137"/>
                    </a:srgbClr>
                  </a:outerShdw>
                </a:effectLst>
              </a:rPr>
              <a:t>Types by form</a:t>
            </a:r>
          </a:p>
          <a:p>
            <a:pPr algn="just">
              <a:lnSpc>
                <a:spcPct val="150000"/>
              </a:lnSpc>
            </a:pPr>
            <a:endParaRPr lang="en-GB" sz="2000" spc="300" dirty="0">
              <a:effectLst>
                <a:outerShdw blurRad="38100" dist="38100" dir="2700000" algn="tl">
                  <a:srgbClr val="000000">
                    <a:alpha val="43137"/>
                  </a:srgbClr>
                </a:outerShdw>
              </a:effectLst>
            </a:endParaRPr>
          </a:p>
          <a:p>
            <a:pPr marL="342900" indent="-342900" algn="just">
              <a:lnSpc>
                <a:spcPct val="150000"/>
              </a:lnSpc>
              <a:buAutoNum type="arabicPeriod"/>
            </a:pPr>
            <a:r>
              <a:rPr lang="en-GB" sz="2000" spc="300" dirty="0" err="1">
                <a:effectLst>
                  <a:outerShdw blurRad="38100" dist="38100" dir="2700000" algn="tl">
                    <a:srgbClr val="000000">
                      <a:alpha val="43137"/>
                    </a:srgbClr>
                  </a:outerShdw>
                </a:effectLst>
              </a:rPr>
              <a:t>Organoaxial</a:t>
            </a:r>
            <a:r>
              <a:rPr lang="en-GB" sz="2000" spc="300" dirty="0">
                <a:effectLst>
                  <a:outerShdw blurRad="38100" dist="38100" dir="2700000" algn="tl">
                    <a:srgbClr val="000000">
                      <a:alpha val="43137"/>
                    </a:srgbClr>
                  </a:outerShdw>
                </a:effectLst>
              </a:rPr>
              <a:t> (around the longitudinal axis of the stomach, i.e. the line from the fundus to the bottom of the antrum)</a:t>
            </a:r>
          </a:p>
          <a:p>
            <a:pPr marL="342900" indent="-342900" algn="just">
              <a:lnSpc>
                <a:spcPct val="150000"/>
              </a:lnSpc>
              <a:buAutoNum type="arabicPeriod"/>
            </a:pPr>
            <a:endParaRPr lang="en-GB" sz="2000" spc="300" dirty="0">
              <a:effectLst>
                <a:outerShdw blurRad="38100" dist="38100" dir="2700000" algn="tl">
                  <a:srgbClr val="000000">
                    <a:alpha val="43137"/>
                  </a:srgbClr>
                </a:outerShdw>
              </a:effectLst>
            </a:endParaRPr>
          </a:p>
          <a:p>
            <a:pPr marL="342900" indent="-342900" algn="just">
              <a:lnSpc>
                <a:spcPct val="150000"/>
              </a:lnSpc>
              <a:buAutoNum type="arabicPeriod"/>
            </a:pPr>
            <a:r>
              <a:rPr lang="en-GB" sz="2000" spc="300" dirty="0">
                <a:effectLst>
                  <a:outerShdw blurRad="38100" dist="38100" dir="2700000" algn="tl">
                    <a:srgbClr val="000000">
                      <a:alpha val="43137"/>
                    </a:srgbClr>
                  </a:outerShdw>
                </a:effectLst>
              </a:rPr>
              <a:t>Mesenteric axial (around the horizontal axis, i.e. the line from the middle of the small to the middle of the large curve)</a:t>
            </a:r>
          </a:p>
        </p:txBody>
      </p:sp>
    </p:spTree>
    <p:extLst>
      <p:ext uri="{BB962C8B-B14F-4D97-AF65-F5344CB8AC3E}">
        <p14:creationId xmlns:p14="http://schemas.microsoft.com/office/powerpoint/2010/main" val="3154337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617E3A5-CFA9-FC16-29CB-B5BF5E5628E9}"/>
              </a:ext>
            </a:extLst>
          </p:cNvPr>
          <p:cNvSpPr txBox="1"/>
          <p:nvPr/>
        </p:nvSpPr>
        <p:spPr>
          <a:xfrm>
            <a:off x="1674812" y="310507"/>
            <a:ext cx="8839199"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Types by clinical course</a:t>
            </a:r>
          </a:p>
        </p:txBody>
      </p:sp>
      <p:sp>
        <p:nvSpPr>
          <p:cNvPr id="5" name="TextBox 4">
            <a:extLst>
              <a:ext uri="{FF2B5EF4-FFF2-40B4-BE49-F238E27FC236}">
                <a16:creationId xmlns:a16="http://schemas.microsoft.com/office/drawing/2014/main" id="{009F17BC-677F-7D96-DBFA-28B15B286741}"/>
              </a:ext>
            </a:extLst>
          </p:cNvPr>
          <p:cNvSpPr txBox="1"/>
          <p:nvPr/>
        </p:nvSpPr>
        <p:spPr>
          <a:xfrm>
            <a:off x="493712" y="1143000"/>
            <a:ext cx="11201400" cy="5112105"/>
          </a:xfrm>
          <a:prstGeom prst="rect">
            <a:avLst/>
          </a:prstGeom>
          <a:noFill/>
          <a:ln>
            <a:noFill/>
          </a:ln>
        </p:spPr>
        <p:txBody>
          <a:bodyPr wrap="square">
            <a:spAutoFit/>
          </a:bodyPr>
          <a:lstStyle/>
          <a:p>
            <a:pPr marL="342900" indent="-342900">
              <a:lnSpc>
                <a:spcPct val="150000"/>
              </a:lnSpc>
              <a:buAutoNum type="alphaUcPeriod"/>
            </a:pPr>
            <a:r>
              <a:rPr lang="en-GB" sz="2000" spc="300" dirty="0">
                <a:effectLst>
                  <a:outerShdw blurRad="38100" dist="38100" dir="2700000" algn="tl">
                    <a:srgbClr val="000000">
                      <a:alpha val="43137"/>
                    </a:srgbClr>
                  </a:outerShdw>
                </a:effectLst>
              </a:rPr>
              <a:t>Acute volvulus </a:t>
            </a:r>
          </a:p>
          <a:p>
            <a:pPr marL="342900" indent="-342900">
              <a:lnSpc>
                <a:spcPct val="150000"/>
              </a:lnSpc>
              <a:buFont typeface="Wingdings" panose="05000000000000000000" pitchFamily="2" charset="2"/>
              <a:buChar char="v"/>
            </a:pPr>
            <a:r>
              <a:rPr lang="en-GB" sz="2000" spc="300" dirty="0" err="1">
                <a:effectLst>
                  <a:outerShdw blurRad="38100" dist="38100" dir="2700000" algn="tl">
                    <a:srgbClr val="000000">
                      <a:alpha val="43137"/>
                    </a:srgbClr>
                  </a:outerShdw>
                </a:effectLst>
              </a:rPr>
              <a:t>Brochardt's</a:t>
            </a:r>
            <a:r>
              <a:rPr lang="en-GB" sz="2000" spc="300" dirty="0">
                <a:effectLst>
                  <a:outerShdw blurRad="38100" dist="38100" dir="2700000" algn="tl">
                    <a:srgbClr val="000000">
                      <a:alpha val="43137"/>
                    </a:srgbClr>
                  </a:outerShdw>
                </a:effectLst>
              </a:rPr>
              <a:t> </a:t>
            </a:r>
            <a:r>
              <a:rPr lang="en-GB" sz="2000" spc="300" dirty="0" err="1">
                <a:effectLst>
                  <a:outerShdw blurRad="38100" dist="38100" dir="2700000" algn="tl">
                    <a:srgbClr val="000000">
                      <a:alpha val="43137"/>
                    </a:srgbClr>
                  </a:outerShdw>
                </a:effectLst>
              </a:rPr>
              <a:t>Trias</a:t>
            </a:r>
            <a:endParaRPr lang="en-GB" sz="2000" spc="300" dirty="0">
              <a:effectLst>
                <a:outerShdw blurRad="38100" dist="38100" dir="2700000" algn="tl">
                  <a:srgbClr val="000000">
                    <a:alpha val="43137"/>
                  </a:srgbClr>
                </a:outerShdw>
              </a:effectLst>
            </a:endParaRP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Vomiting, inability to vomit</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Unable to insert a nasogastric tube</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Epigastric distension, severe pains</a:t>
            </a:r>
          </a:p>
          <a:p>
            <a:pPr marL="342900" indent="-342900">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Urgent surgical intervention is required, as mortality is high due to acute necrosis of the stomach</a:t>
            </a:r>
          </a:p>
          <a:p>
            <a:pPr marL="342900" indent="-342900">
              <a:lnSpc>
                <a:spcPct val="150000"/>
              </a:lnSpc>
              <a:buAutoNum type="alphaUcPeriod"/>
            </a:pPr>
            <a:endParaRPr lang="en-GB" sz="2000" spc="300" dirty="0">
              <a:effectLst>
                <a:outerShdw blurRad="38100" dist="38100" dir="2700000" algn="tl">
                  <a:srgbClr val="000000">
                    <a:alpha val="43137"/>
                  </a:srgbClr>
                </a:outerShdw>
              </a:effectLst>
            </a:endParaRPr>
          </a:p>
          <a:p>
            <a:pPr>
              <a:lnSpc>
                <a:spcPct val="150000"/>
              </a:lnSpc>
            </a:pPr>
            <a:r>
              <a:rPr lang="en-GB" sz="2000" spc="300" dirty="0">
                <a:effectLst>
                  <a:outerShdw blurRad="38100" dist="38100" dir="2700000" algn="tl">
                    <a:srgbClr val="000000">
                      <a:alpha val="43137"/>
                    </a:srgbClr>
                  </a:outerShdw>
                </a:effectLst>
              </a:rPr>
              <a:t>B. Chronic volvulus</a:t>
            </a:r>
          </a:p>
          <a:p>
            <a:pPr>
              <a:lnSpc>
                <a:spcPct val="150000"/>
              </a:lnSpc>
            </a:pPr>
            <a:r>
              <a:rPr lang="en-GB" sz="2000" spc="300" dirty="0">
                <a:effectLst>
                  <a:outerShdw blurRad="38100" dist="38100" dir="2700000" algn="tl">
                    <a:srgbClr val="000000">
                      <a:alpha val="43137"/>
                    </a:srgbClr>
                  </a:outerShdw>
                </a:effectLst>
              </a:rPr>
              <a:t>In paraesophageal hiatus hernia</a:t>
            </a:r>
          </a:p>
          <a:p>
            <a:pPr>
              <a:lnSpc>
                <a:spcPct val="150000"/>
              </a:lnSpc>
            </a:pPr>
            <a:r>
              <a:rPr lang="en-GB" sz="2000" spc="300" dirty="0">
                <a:effectLst>
                  <a:outerShdw blurRad="38100" dist="38100" dir="2700000" algn="tl">
                    <a:srgbClr val="000000">
                      <a:alpha val="43137"/>
                    </a:srgbClr>
                  </a:outerShdw>
                </a:effectLst>
              </a:rPr>
              <a:t>Treatment with elective surgery (</a:t>
            </a:r>
            <a:r>
              <a:rPr lang="en-GB" sz="2000" spc="300" dirty="0" err="1">
                <a:effectLst>
                  <a:outerShdw blurRad="38100" dist="38100" dir="2700000" algn="tl">
                    <a:srgbClr val="000000">
                      <a:alpha val="43137"/>
                    </a:srgbClr>
                  </a:outerShdw>
                </a:effectLst>
              </a:rPr>
              <a:t>herniectomy</a:t>
            </a:r>
            <a:r>
              <a:rPr lang="en-GB" sz="2000" spc="300" dirty="0">
                <a:effectLst>
                  <a:outerShdw blurRad="38100" dist="38100" dir="2700000" algn="tl">
                    <a:srgbClr val="000000">
                      <a:alpha val="43137"/>
                    </a:srgbClr>
                  </a:outerShdw>
                </a:effectLst>
              </a:rPr>
              <a:t> and gastropexy)</a:t>
            </a:r>
          </a:p>
        </p:txBody>
      </p:sp>
    </p:spTree>
    <p:extLst>
      <p:ext uri="{BB962C8B-B14F-4D97-AF65-F5344CB8AC3E}">
        <p14:creationId xmlns:p14="http://schemas.microsoft.com/office/powerpoint/2010/main" val="117709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radE93CA.jpg">
            <a:extLst>
              <a:ext uri="{FF2B5EF4-FFF2-40B4-BE49-F238E27FC236}">
                <a16:creationId xmlns:a16="http://schemas.microsoft.com/office/drawing/2014/main" id="{F0C2A60A-1CEB-28D2-ABA2-2E53C94BFECF}"/>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227012" y="304800"/>
            <a:ext cx="5072063" cy="301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8" descr="rad2119E.jpg">
            <a:extLst>
              <a:ext uri="{FF2B5EF4-FFF2-40B4-BE49-F238E27FC236}">
                <a16:creationId xmlns:a16="http://schemas.microsoft.com/office/drawing/2014/main" id="{566BBDA8-E006-ECE4-CB02-75E386B90D8A}"/>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2441575" y="3629024"/>
            <a:ext cx="285750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descr="radE10CA.jpg">
            <a:extLst>
              <a:ext uri="{FF2B5EF4-FFF2-40B4-BE49-F238E27FC236}">
                <a16:creationId xmlns:a16="http://schemas.microsoft.com/office/drawing/2014/main" id="{0B3EA46D-B7E9-6085-E8B6-374027B0A074}"/>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227012" y="3629024"/>
            <a:ext cx="2214563"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rad7C7DE.jpg">
            <a:extLst>
              <a:ext uri="{FF2B5EF4-FFF2-40B4-BE49-F238E27FC236}">
                <a16:creationId xmlns:a16="http://schemas.microsoft.com/office/drawing/2014/main" id="{AA5892EF-66E6-944A-BE29-D961B91B9B5F}"/>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5484812" y="1438"/>
            <a:ext cx="4067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1B5930F3-DEBC-EC27-3423-B960B37625E6}"/>
              </a:ext>
            </a:extLst>
          </p:cNvPr>
          <p:cNvSpPr txBox="1"/>
          <p:nvPr/>
        </p:nvSpPr>
        <p:spPr>
          <a:xfrm>
            <a:off x="9551987" y="3028859"/>
            <a:ext cx="2743201" cy="1200329"/>
          </a:xfrm>
          <a:prstGeom prst="rect">
            <a:avLst/>
          </a:prstGeom>
          <a:noFill/>
          <a:ln>
            <a:noFill/>
          </a:ln>
        </p:spPr>
        <p:txBody>
          <a:bodyPr wrap="square">
            <a:spAutoFit/>
          </a:bodyPr>
          <a:lstStyle/>
          <a:p>
            <a:pPr algn="ctr"/>
            <a:r>
              <a:rPr lang="en-GB" sz="2400" b="1" spc="600" dirty="0">
                <a:effectLst>
                  <a:outerShdw blurRad="38100" dist="38100" dir="2700000" algn="tl">
                    <a:srgbClr val="000000">
                      <a:alpha val="43137"/>
                    </a:srgbClr>
                  </a:outerShdw>
                </a:effectLst>
              </a:rPr>
              <a:t>Volvulus of the stomach</a:t>
            </a:r>
          </a:p>
        </p:txBody>
      </p:sp>
    </p:spTree>
    <p:extLst>
      <p:ext uri="{BB962C8B-B14F-4D97-AF65-F5344CB8AC3E}">
        <p14:creationId xmlns:p14="http://schemas.microsoft.com/office/powerpoint/2010/main" val="68726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60985CB-F88C-22FF-B4CD-9F2EE253EC15}"/>
              </a:ext>
            </a:extLst>
          </p:cNvPr>
          <p:cNvSpPr txBox="1"/>
          <p:nvPr/>
        </p:nvSpPr>
        <p:spPr>
          <a:xfrm>
            <a:off x="912812" y="457200"/>
            <a:ext cx="103632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Benign </a:t>
            </a:r>
            <a:r>
              <a:rPr lang="en-GB" sz="3200" b="1" spc="600" dirty="0" err="1">
                <a:effectLst>
                  <a:outerShdw blurRad="38100" dist="38100" dir="2700000" algn="tl">
                    <a:srgbClr val="000000">
                      <a:alpha val="43137"/>
                    </a:srgbClr>
                  </a:outerShdw>
                </a:effectLst>
              </a:rPr>
              <a:t>tumors</a:t>
            </a:r>
            <a:r>
              <a:rPr lang="en-GB" sz="3200" b="1" spc="600" dirty="0">
                <a:effectLst>
                  <a:outerShdw blurRad="38100" dist="38100" dir="2700000" algn="tl">
                    <a:srgbClr val="000000">
                      <a:alpha val="43137"/>
                    </a:srgbClr>
                  </a:outerShdw>
                </a:effectLst>
              </a:rPr>
              <a:t> of the stomach</a:t>
            </a:r>
          </a:p>
        </p:txBody>
      </p:sp>
      <p:sp>
        <p:nvSpPr>
          <p:cNvPr id="7" name="TextBox 6">
            <a:extLst>
              <a:ext uri="{FF2B5EF4-FFF2-40B4-BE49-F238E27FC236}">
                <a16:creationId xmlns:a16="http://schemas.microsoft.com/office/drawing/2014/main" id="{54A59EB0-31DC-FE76-A86C-C6997EA410C6}"/>
              </a:ext>
            </a:extLst>
          </p:cNvPr>
          <p:cNvSpPr txBox="1"/>
          <p:nvPr/>
        </p:nvSpPr>
        <p:spPr>
          <a:xfrm>
            <a:off x="798512" y="1526225"/>
            <a:ext cx="10591800" cy="4188775"/>
          </a:xfrm>
          <a:prstGeom prst="rect">
            <a:avLst/>
          </a:prstGeom>
          <a:noFill/>
          <a:ln>
            <a:noFill/>
          </a:ln>
        </p:spPr>
        <p:txBody>
          <a:bodyPr wrap="square">
            <a:spAutoFit/>
          </a:bodyPr>
          <a:lstStyle/>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Adenomatous polyps</a:t>
            </a:r>
          </a:p>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Single and multiple</a:t>
            </a:r>
          </a:p>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30% of polyps have an adenocarcinoma focus</a:t>
            </a:r>
          </a:p>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20% of benign polyps have cancers elsewhere in the stomach</a:t>
            </a:r>
          </a:p>
          <a:p>
            <a:pPr marL="285750" indent="-28575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90% have threatening achlorhydria, bleeding, pernicious </a:t>
            </a:r>
            <a:r>
              <a:rPr lang="en-GB" sz="2000" spc="300" dirty="0" err="1">
                <a:effectLst>
                  <a:outerShdw blurRad="38100" dist="38100" dir="2700000" algn="tl">
                    <a:srgbClr val="000000">
                      <a:alpha val="43137"/>
                    </a:srgbClr>
                  </a:outerShdw>
                </a:effectLst>
              </a:rPr>
              <a:t>anemia</a:t>
            </a:r>
            <a:endParaRPr lang="en-GB" sz="2000" spc="300" dirty="0">
              <a:effectLst>
                <a:outerShdw blurRad="38100" dist="38100" dir="2700000" algn="tl">
                  <a:srgbClr val="000000">
                    <a:alpha val="43137"/>
                  </a:srgbClr>
                </a:outerShdw>
              </a:effectLst>
            </a:endParaRPr>
          </a:p>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A polyp is treated as a precancerous condition</a:t>
            </a:r>
          </a:p>
          <a:p>
            <a:pPr marL="285750" indent="-285750" algn="just">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Solitary: like endoscopic polypectomy</a:t>
            </a:r>
          </a:p>
          <a:p>
            <a:pPr marL="285750" indent="-285750" algn="just">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Multiple: gastric resection or gastrotomy with excision</a:t>
            </a:r>
          </a:p>
        </p:txBody>
      </p:sp>
    </p:spTree>
    <p:extLst>
      <p:ext uri="{BB962C8B-B14F-4D97-AF65-F5344CB8AC3E}">
        <p14:creationId xmlns:p14="http://schemas.microsoft.com/office/powerpoint/2010/main" val="74378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radDC43D.jpg">
            <a:extLst>
              <a:ext uri="{FF2B5EF4-FFF2-40B4-BE49-F238E27FC236}">
                <a16:creationId xmlns:a16="http://schemas.microsoft.com/office/drawing/2014/main" id="{52DA8E25-60DD-F016-D6BE-6215D23A6713}"/>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12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A8DD935-97AD-7851-BB3D-E7A6A117BAE9}"/>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Leiomyomas</a:t>
            </a:r>
          </a:p>
        </p:txBody>
      </p:sp>
      <p:sp>
        <p:nvSpPr>
          <p:cNvPr id="5" name="TextBox 4">
            <a:extLst>
              <a:ext uri="{FF2B5EF4-FFF2-40B4-BE49-F238E27FC236}">
                <a16:creationId xmlns:a16="http://schemas.microsoft.com/office/drawing/2014/main" id="{56D9C11B-5D42-AC6C-4CCD-7219597A5E88}"/>
              </a:ext>
            </a:extLst>
          </p:cNvPr>
          <p:cNvSpPr txBox="1"/>
          <p:nvPr/>
        </p:nvSpPr>
        <p:spPr>
          <a:xfrm>
            <a:off x="760412" y="1759291"/>
            <a:ext cx="10744200" cy="3346109"/>
          </a:xfrm>
          <a:prstGeom prst="rect">
            <a:avLst/>
          </a:prstGeom>
          <a:noFill/>
          <a:ln>
            <a:noFill/>
          </a:ln>
        </p:spPr>
        <p:txBody>
          <a:bodyPr wrap="square">
            <a:spAutoFit/>
          </a:bodyPr>
          <a:lstStyle/>
          <a:p>
            <a:pPr marL="342900" indent="-342900">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They grow submucosally and often bleed</a:t>
            </a:r>
          </a:p>
          <a:p>
            <a:pPr marL="342900" indent="-342900">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Leiomyosarcomas are giant </a:t>
            </a:r>
            <a:r>
              <a:rPr lang="en-GB" sz="2400" spc="300" dirty="0" err="1">
                <a:effectLst>
                  <a:outerShdw blurRad="38100" dist="38100" dir="2700000" algn="tl">
                    <a:srgbClr val="000000">
                      <a:alpha val="43137"/>
                    </a:srgbClr>
                  </a:outerShdw>
                </a:effectLst>
              </a:rPr>
              <a:t>tumors</a:t>
            </a:r>
            <a:r>
              <a:rPr lang="en-GB" sz="2400" spc="300" dirty="0">
                <a:effectLst>
                  <a:outerShdw blurRad="38100" dist="38100" dir="2700000" algn="tl">
                    <a:srgbClr val="000000">
                      <a:alpha val="43137"/>
                    </a:srgbClr>
                  </a:outerShdw>
                </a:effectLst>
              </a:rPr>
              <a:t> with ulceration and hematemesis</a:t>
            </a:r>
          </a:p>
          <a:p>
            <a:pPr marL="342900" indent="-342900">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Radical resection in sarcoma gives survival over 5 years of 50%</a:t>
            </a:r>
          </a:p>
          <a:p>
            <a:pPr marL="342900" indent="-342900">
              <a:lnSpc>
                <a:spcPct val="150000"/>
              </a:lnSpc>
              <a:buFont typeface="Wingdings" panose="05000000000000000000" pitchFamily="2" charset="2"/>
              <a:buChar char="v"/>
            </a:pPr>
            <a:r>
              <a:rPr lang="en-GB" sz="2400" spc="300" dirty="0">
                <a:effectLst>
                  <a:outerShdw blurRad="38100" dist="38100" dir="2700000" algn="tl">
                    <a:srgbClr val="000000">
                      <a:alpha val="43137"/>
                    </a:srgbClr>
                  </a:outerShdw>
                </a:effectLst>
              </a:rPr>
              <a:t>They do not react to radiation</a:t>
            </a:r>
          </a:p>
        </p:txBody>
      </p:sp>
    </p:spTree>
    <p:extLst>
      <p:ext uri="{BB962C8B-B14F-4D97-AF65-F5344CB8AC3E}">
        <p14:creationId xmlns:p14="http://schemas.microsoft.com/office/powerpoint/2010/main" val="2067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3181E54-898B-0B83-1872-CC5874497B9F}"/>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Stomach cancer</a:t>
            </a:r>
          </a:p>
        </p:txBody>
      </p:sp>
      <p:sp>
        <p:nvSpPr>
          <p:cNvPr id="5" name="TextBox 4">
            <a:extLst>
              <a:ext uri="{FF2B5EF4-FFF2-40B4-BE49-F238E27FC236}">
                <a16:creationId xmlns:a16="http://schemas.microsoft.com/office/drawing/2014/main" id="{8A4A11E5-4E47-9710-2BCF-38F0A36529D5}"/>
              </a:ext>
            </a:extLst>
          </p:cNvPr>
          <p:cNvSpPr txBox="1"/>
          <p:nvPr/>
        </p:nvSpPr>
        <p:spPr>
          <a:xfrm>
            <a:off x="646112" y="1035830"/>
            <a:ext cx="10896599" cy="5441170"/>
          </a:xfrm>
          <a:prstGeom prst="rect">
            <a:avLst/>
          </a:prstGeom>
          <a:noFill/>
          <a:ln>
            <a:noFill/>
          </a:ln>
        </p:spPr>
        <p:txBody>
          <a:bodyPr wrap="square">
            <a:spAutoFit/>
          </a:bodyPr>
          <a:lstStyle/>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40 - 70 patients per 100,000 inhabitants</a:t>
            </a:r>
          </a:p>
          <a:p>
            <a:pPr marL="342900" indent="-342900" algn="just">
              <a:lnSpc>
                <a:spcPct val="150000"/>
              </a:lnSpc>
              <a:buFont typeface="Wingdings" panose="05000000000000000000" pitchFamily="2" charset="2"/>
              <a:buChar char="v"/>
            </a:pPr>
            <a:r>
              <a:rPr lang="en-GB" sz="2000" b="1" spc="300" dirty="0">
                <a:effectLst>
                  <a:outerShdw blurRad="38100" dist="38100" dir="2700000" algn="tl">
                    <a:srgbClr val="000000">
                      <a:alpha val="43137"/>
                    </a:srgbClr>
                  </a:outerShdw>
                </a:effectLst>
              </a:rPr>
              <a:t>Endogenous and exogenous factors</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Environmental conditions (nitrate fertilizers, acidic soil, lead and zinc in water, asbestos in the field)</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Alcohol and smoking</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Socio-economic factors (chemical, metal and textile industries, printers, painters, stone carvers)</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Diet (high intake of salt, fat, oil, smoked meat)</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Heredity (blood type A)</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Gender (men are affected more often)</a:t>
            </a:r>
          </a:p>
          <a:p>
            <a:pPr marL="342900" indent="-342900" algn="just">
              <a:lnSpc>
                <a:spcPct val="150000"/>
              </a:lnSpc>
              <a:buFont typeface="+mj-lt"/>
              <a:buAutoNum type="arabicPeriod"/>
            </a:pPr>
            <a:r>
              <a:rPr lang="en-GB" spc="300" dirty="0">
                <a:effectLst>
                  <a:outerShdw blurRad="38100" dist="38100" dir="2700000" algn="tl">
                    <a:srgbClr val="000000">
                      <a:alpha val="43137"/>
                    </a:srgbClr>
                  </a:outerShdw>
                </a:effectLst>
              </a:rPr>
              <a:t>Predisposing factors (pernicious </a:t>
            </a:r>
            <a:r>
              <a:rPr lang="en-GB" spc="300" dirty="0" err="1">
                <a:effectLst>
                  <a:outerShdw blurRad="38100" dist="38100" dir="2700000" algn="tl">
                    <a:srgbClr val="000000">
                      <a:alpha val="43137"/>
                    </a:srgbClr>
                  </a:outerShdw>
                </a:effectLst>
              </a:rPr>
              <a:t>anemia</a:t>
            </a:r>
            <a:r>
              <a:rPr lang="en-GB" spc="300" dirty="0">
                <a:effectLst>
                  <a:outerShdw blurRad="38100" dist="38100" dir="2700000" algn="tl">
                    <a:srgbClr val="000000">
                      <a:alpha val="43137"/>
                    </a:srgbClr>
                  </a:outerShdw>
                </a:effectLst>
              </a:rPr>
              <a:t>, atrophic gastritis, adenomatous polyps, gastric resections, </a:t>
            </a:r>
            <a:r>
              <a:rPr lang="en-GB" spc="300" dirty="0" err="1">
                <a:effectLst>
                  <a:outerShdw blurRad="38100" dist="38100" dir="2700000" algn="tl">
                    <a:srgbClr val="000000">
                      <a:alpha val="43137"/>
                    </a:srgbClr>
                  </a:outerShdw>
                </a:effectLst>
              </a:rPr>
              <a:t>Menetrier's</a:t>
            </a:r>
            <a:r>
              <a:rPr lang="en-GB" spc="300" dirty="0">
                <a:effectLst>
                  <a:outerShdw blurRad="38100" dist="38100" dir="2700000" algn="tl">
                    <a:srgbClr val="000000">
                      <a:alpha val="43137"/>
                    </a:srgbClr>
                  </a:outerShdw>
                </a:effectLst>
              </a:rPr>
              <a:t> disease, gastric ulcers)</a:t>
            </a:r>
          </a:p>
        </p:txBody>
      </p:sp>
    </p:spTree>
    <p:extLst>
      <p:ext uri="{BB962C8B-B14F-4D97-AF65-F5344CB8AC3E}">
        <p14:creationId xmlns:p14="http://schemas.microsoft.com/office/powerpoint/2010/main" val="200517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E9A96E3-A26C-D5BE-A568-E503F8B2BFB2}"/>
              </a:ext>
            </a:extLst>
          </p:cNvPr>
          <p:cNvSpPr txBox="1"/>
          <p:nvPr/>
        </p:nvSpPr>
        <p:spPr>
          <a:xfrm>
            <a:off x="3047131" y="3048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Classification</a:t>
            </a:r>
          </a:p>
        </p:txBody>
      </p:sp>
      <p:sp>
        <p:nvSpPr>
          <p:cNvPr id="5" name="TextBox 4">
            <a:extLst>
              <a:ext uri="{FF2B5EF4-FFF2-40B4-BE49-F238E27FC236}">
                <a16:creationId xmlns:a16="http://schemas.microsoft.com/office/drawing/2014/main" id="{547C5923-51D2-6EC9-88D1-C033D771D2B7}"/>
              </a:ext>
            </a:extLst>
          </p:cNvPr>
          <p:cNvSpPr txBox="1"/>
          <p:nvPr/>
        </p:nvSpPr>
        <p:spPr>
          <a:xfrm>
            <a:off x="684212" y="1219200"/>
            <a:ext cx="10820399" cy="4650440"/>
          </a:xfrm>
          <a:prstGeom prst="rect">
            <a:avLst/>
          </a:prstGeom>
          <a:noFill/>
          <a:ln>
            <a:noFill/>
          </a:ln>
        </p:spPr>
        <p:txBody>
          <a:bodyPr wrap="square">
            <a:spAutoFit/>
          </a:bodyPr>
          <a:lstStyle/>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50% adenocarcinomas</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The other 50% (Non-Hodgkin's lymphomas, leiomyosarcomas, carcinoids, adenoacanthomas, squamous cell carcinomas)</a:t>
            </a:r>
          </a:p>
          <a:p>
            <a:pPr marL="342900" indent="-34290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Macroscopic classification</a:t>
            </a:r>
          </a:p>
          <a:p>
            <a:pPr marL="342900" indent="-342900" algn="just">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Type 1: well differentiated polypoid and fungoid</a:t>
            </a:r>
          </a:p>
          <a:p>
            <a:pPr marL="342900" indent="-342900" algn="just">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Type 2: moderately differentiated ulcers of small curvature and antrum with rampant edges</a:t>
            </a:r>
          </a:p>
          <a:p>
            <a:pPr marL="342900" indent="-342900" algn="just">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Type 3: undifferentiated type of diffuse ulceration</a:t>
            </a:r>
          </a:p>
          <a:p>
            <a:pPr marL="342900" indent="-342900" algn="just">
              <a:lnSpc>
                <a:spcPct val="150000"/>
              </a:lnSpc>
              <a:buFont typeface="Wingdings" panose="05000000000000000000" pitchFamily="2" charset="2"/>
              <a:buChar char="ü"/>
            </a:pPr>
            <a:r>
              <a:rPr lang="en-GB" sz="2000" spc="300" dirty="0" err="1">
                <a:effectLst>
                  <a:outerShdw blurRad="38100" dist="38100" dir="2700000" algn="tl">
                    <a:srgbClr val="000000">
                      <a:alpha val="43137"/>
                    </a:srgbClr>
                  </a:outerShdw>
                </a:effectLst>
              </a:rPr>
              <a:t>Linitis</a:t>
            </a:r>
            <a:r>
              <a:rPr lang="en-GB" sz="2000" spc="300" dirty="0">
                <a:effectLst>
                  <a:outerShdw blurRad="38100" dist="38100" dir="2700000" algn="tl">
                    <a:srgbClr val="000000">
                      <a:alpha val="43137"/>
                    </a:srgbClr>
                  </a:outerShdw>
                </a:effectLst>
              </a:rPr>
              <a:t> </a:t>
            </a:r>
            <a:r>
              <a:rPr lang="en-GB" sz="2000" spc="300" dirty="0" err="1">
                <a:effectLst>
                  <a:outerShdw blurRad="38100" dist="38100" dir="2700000" algn="tl">
                    <a:srgbClr val="000000">
                      <a:alpha val="43137"/>
                    </a:srgbClr>
                  </a:outerShdw>
                </a:effectLst>
              </a:rPr>
              <a:t>plastica</a:t>
            </a:r>
            <a:r>
              <a:rPr lang="en-GB" sz="2000" spc="300" dirty="0">
                <a:effectLst>
                  <a:outerShdw blurRad="38100" dist="38100" dir="2700000" algn="tl">
                    <a:srgbClr val="000000">
                      <a:alpha val="43137"/>
                    </a:srgbClr>
                  </a:outerShdw>
                </a:effectLst>
              </a:rPr>
              <a:t>: rigid stomach without peristalsis, narrowed stomach lumen</a:t>
            </a:r>
          </a:p>
        </p:txBody>
      </p:sp>
    </p:spTree>
    <p:extLst>
      <p:ext uri="{BB962C8B-B14F-4D97-AF65-F5344CB8AC3E}">
        <p14:creationId xmlns:p14="http://schemas.microsoft.com/office/powerpoint/2010/main" val="2839405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8A57F-0BFE-65A2-01A8-99FAF732DD29}"/>
              </a:ext>
            </a:extLst>
          </p:cNvPr>
          <p:cNvSpPr txBox="1"/>
          <p:nvPr/>
        </p:nvSpPr>
        <p:spPr>
          <a:xfrm>
            <a:off x="3047131" y="3048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Mucous barrier</a:t>
            </a:r>
          </a:p>
        </p:txBody>
      </p:sp>
      <p:sp>
        <p:nvSpPr>
          <p:cNvPr id="5" name="TextBox 4">
            <a:extLst>
              <a:ext uri="{FF2B5EF4-FFF2-40B4-BE49-F238E27FC236}">
                <a16:creationId xmlns:a16="http://schemas.microsoft.com/office/drawing/2014/main" id="{52242CEE-EA95-3813-8530-AF453D89EB9B}"/>
              </a:ext>
            </a:extLst>
          </p:cNvPr>
          <p:cNvSpPr txBox="1"/>
          <p:nvPr/>
        </p:nvSpPr>
        <p:spPr>
          <a:xfrm>
            <a:off x="455612" y="1074509"/>
            <a:ext cx="11277599" cy="5573770"/>
          </a:xfrm>
          <a:prstGeom prst="rect">
            <a:avLst/>
          </a:prstGeom>
          <a:noFill/>
          <a:ln>
            <a:noFill/>
          </a:ln>
        </p:spPr>
        <p:txBody>
          <a:bodyPr wrap="square">
            <a:spAutoFit/>
          </a:bodyPr>
          <a:lstStyle/>
          <a:p>
            <a:pPr marL="342900" indent="-342900">
              <a:lnSpc>
                <a:spcPct val="150000"/>
              </a:lnSpc>
              <a:buFont typeface="+mj-lt"/>
              <a:buAutoNum type="arabicPeriod"/>
            </a:pPr>
            <a:r>
              <a:rPr lang="en-GB" sz="2000" spc="300" dirty="0">
                <a:effectLst>
                  <a:outerShdw blurRad="38100" dist="38100" dir="2700000" algn="tl">
                    <a:srgbClr val="000000">
                      <a:alpha val="43137"/>
                    </a:srgbClr>
                  </a:outerShdw>
                </a:effectLst>
              </a:rPr>
              <a:t>A </a:t>
            </a:r>
            <a:r>
              <a:rPr lang="en-GB" sz="2000" spc="300" dirty="0" err="1">
                <a:effectLst>
                  <a:outerShdw blurRad="38100" dist="38100" dir="2700000" algn="tl">
                    <a:srgbClr val="000000">
                      <a:alpha val="43137"/>
                    </a:srgbClr>
                  </a:outerShdw>
                </a:effectLst>
              </a:rPr>
              <a:t>defense</a:t>
            </a:r>
            <a:r>
              <a:rPr lang="en-GB" sz="2000" spc="300" dirty="0">
                <a:effectLst>
                  <a:outerShdw blurRad="38100" dist="38100" dir="2700000" algn="tl">
                    <a:srgbClr val="000000">
                      <a:alpha val="43137"/>
                    </a:srgbClr>
                  </a:outerShdw>
                </a:effectLst>
              </a:rPr>
              <a:t> mechanism that prevents the appearance of ulcers on the mucous membrane</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Mucus secretion</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Bicarbonate secretion</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Restitution and regeneration of mucosal cells</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Good blood flow through the mucosa</a:t>
            </a:r>
          </a:p>
          <a:p>
            <a:pPr marL="342900" indent="-342900">
              <a:lnSpc>
                <a:spcPct val="150000"/>
              </a:lnSpc>
              <a:buAutoNum type="arabicPeriod" startAt="2"/>
            </a:pPr>
            <a:r>
              <a:rPr lang="en-GB" sz="2000" spc="300" dirty="0">
                <a:effectLst>
                  <a:outerShdw blurRad="38100" dist="38100" dir="2700000" algn="tl">
                    <a:srgbClr val="000000">
                      <a:alpha val="43137"/>
                    </a:srgbClr>
                  </a:outerShdw>
                </a:effectLst>
              </a:rPr>
              <a:t>Prostaglandins ( E, I )</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They are produced by the mucosa of the </a:t>
            </a:r>
            <a:r>
              <a:rPr lang="en-GB" sz="2000" spc="300" dirty="0" err="1">
                <a:effectLst>
                  <a:outerShdw blurRad="38100" dist="38100" dir="2700000" algn="tl">
                    <a:srgbClr val="000000">
                      <a:alpha val="43137"/>
                    </a:srgbClr>
                  </a:outerShdw>
                </a:effectLst>
              </a:rPr>
              <a:t>gastroduodenum</a:t>
            </a:r>
            <a:r>
              <a:rPr lang="en-GB" sz="2000" spc="300" dirty="0">
                <a:effectLst>
                  <a:outerShdw blurRad="38100" dist="38100" dir="2700000" algn="tl">
                    <a:srgbClr val="000000">
                      <a:alpha val="43137"/>
                    </a:srgbClr>
                  </a:outerShdw>
                </a:effectLst>
              </a:rPr>
              <a:t> to protect the mucosa from "HCL" by secretion of mucus and bicarbonate</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Anti-inflammatory NSAIDs block the formation of prostaglandins and lead to ulceration</a:t>
            </a:r>
          </a:p>
        </p:txBody>
      </p:sp>
    </p:spTree>
    <p:extLst>
      <p:ext uri="{BB962C8B-B14F-4D97-AF65-F5344CB8AC3E}">
        <p14:creationId xmlns:p14="http://schemas.microsoft.com/office/powerpoint/2010/main" val="104587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84255B2-C6CC-186A-D79D-B2985EF12E5B}"/>
              </a:ext>
            </a:extLst>
          </p:cNvPr>
          <p:cNvSpPr txBox="1"/>
          <p:nvPr/>
        </p:nvSpPr>
        <p:spPr>
          <a:xfrm>
            <a:off x="1484311" y="304800"/>
            <a:ext cx="9220200"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Histological classification</a:t>
            </a:r>
          </a:p>
        </p:txBody>
      </p:sp>
      <p:sp>
        <p:nvSpPr>
          <p:cNvPr id="5" name="TextBox 4">
            <a:extLst>
              <a:ext uri="{FF2B5EF4-FFF2-40B4-BE49-F238E27FC236}">
                <a16:creationId xmlns:a16="http://schemas.microsoft.com/office/drawing/2014/main" id="{5AED2437-502D-AFB9-E4FB-2A9AF4334051}"/>
              </a:ext>
            </a:extLst>
          </p:cNvPr>
          <p:cNvSpPr txBox="1"/>
          <p:nvPr/>
        </p:nvSpPr>
        <p:spPr>
          <a:xfrm>
            <a:off x="531811" y="990600"/>
            <a:ext cx="11125199" cy="4939814"/>
          </a:xfrm>
          <a:prstGeom prst="rect">
            <a:avLst/>
          </a:prstGeom>
          <a:noFill/>
          <a:ln>
            <a:noFill/>
          </a:ln>
        </p:spPr>
        <p:txBody>
          <a:bodyPr wrap="square">
            <a:spAutoFit/>
          </a:bodyPr>
          <a:lstStyle/>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WHO classification </a:t>
            </a:r>
          </a:p>
          <a:p>
            <a:pPr marL="342900" indent="-342900" algn="just">
              <a:buAutoNum type="arabicPeriod"/>
            </a:pPr>
            <a:r>
              <a:rPr lang="en-GB" spc="300" dirty="0">
                <a:effectLst>
                  <a:outerShdw blurRad="38100" dist="38100" dir="2700000" algn="tl">
                    <a:srgbClr val="000000">
                      <a:alpha val="43137"/>
                    </a:srgbClr>
                  </a:outerShdw>
                </a:effectLst>
              </a:rPr>
              <a:t>Papillary</a:t>
            </a:r>
          </a:p>
          <a:p>
            <a:pPr marL="342900" indent="-342900" algn="just">
              <a:buAutoNum type="arabicPeriod"/>
            </a:pPr>
            <a:r>
              <a:rPr lang="en-GB" spc="300" dirty="0">
                <a:effectLst>
                  <a:outerShdw blurRad="38100" dist="38100" dir="2700000" algn="tl">
                    <a:srgbClr val="000000">
                      <a:alpha val="43137"/>
                    </a:srgbClr>
                  </a:outerShdw>
                </a:effectLst>
              </a:rPr>
              <a:t>Tubular</a:t>
            </a:r>
          </a:p>
          <a:p>
            <a:pPr marL="342900" indent="-342900" algn="just">
              <a:buAutoNum type="arabicPeriod"/>
            </a:pPr>
            <a:r>
              <a:rPr lang="en-GB" spc="300" dirty="0">
                <a:effectLst>
                  <a:outerShdw blurRad="38100" dist="38100" dir="2700000" algn="tl">
                    <a:srgbClr val="000000">
                      <a:alpha val="43137"/>
                    </a:srgbClr>
                  </a:outerShdw>
                </a:effectLst>
              </a:rPr>
              <a:t>Mucinous</a:t>
            </a:r>
          </a:p>
          <a:p>
            <a:pPr marL="342900" indent="-342900" algn="just">
              <a:buAutoNum type="arabicPeriod"/>
            </a:pPr>
            <a:r>
              <a:rPr lang="en-GB" spc="300" dirty="0">
                <a:effectLst>
                  <a:outerShdw blurRad="38100" dist="38100" dir="2700000" algn="tl">
                    <a:srgbClr val="000000">
                      <a:alpha val="43137"/>
                    </a:srgbClr>
                  </a:outerShdw>
                </a:effectLst>
              </a:rPr>
              <a:t>SIGNET RING CELL</a:t>
            </a:r>
          </a:p>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The Lauren-Ming classification </a:t>
            </a:r>
          </a:p>
          <a:p>
            <a:pPr marL="342900" indent="-342900" algn="just">
              <a:buAutoNum type="arabicPeriod"/>
            </a:pPr>
            <a:r>
              <a:rPr lang="en-GB" spc="300" dirty="0">
                <a:effectLst>
                  <a:outerShdw blurRad="38100" dist="38100" dir="2700000" algn="tl">
                    <a:srgbClr val="000000">
                      <a:alpha val="43137"/>
                    </a:srgbClr>
                  </a:outerShdw>
                </a:effectLst>
              </a:rPr>
              <a:t>Intestinal: well or moderately differentiated adenocarcinoma, growing as a polyp or fungus, in older men</a:t>
            </a:r>
          </a:p>
          <a:p>
            <a:pPr marL="342900" indent="-342900" algn="just">
              <a:buAutoNum type="arabicPeriod"/>
            </a:pPr>
            <a:r>
              <a:rPr lang="en-GB" spc="300" dirty="0">
                <a:effectLst>
                  <a:outerShdw blurRad="38100" dist="38100" dir="2700000" algn="tl">
                    <a:srgbClr val="000000">
                      <a:alpha val="43137"/>
                    </a:srgbClr>
                  </a:outerShdw>
                </a:effectLst>
              </a:rPr>
              <a:t>Diffuse: infiltrative, mucinous, signet ring cell, poorly differentiated, more common in women and young people, has a worse prognosis</a:t>
            </a:r>
          </a:p>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Japanese classification </a:t>
            </a:r>
          </a:p>
          <a:p>
            <a:pPr marL="285750" indent="-285750" algn="just">
              <a:buFont typeface="Wingdings" panose="05000000000000000000" pitchFamily="2" charset="2"/>
              <a:buChar char="ü"/>
            </a:pPr>
            <a:r>
              <a:rPr lang="en-GB" spc="300" dirty="0">
                <a:effectLst>
                  <a:outerShdw blurRad="38100" dist="38100" dir="2700000" algn="tl">
                    <a:srgbClr val="000000">
                      <a:alpha val="43137"/>
                    </a:srgbClr>
                  </a:outerShdw>
                </a:effectLst>
              </a:rPr>
              <a:t>Ulcerative 25%</a:t>
            </a:r>
          </a:p>
          <a:p>
            <a:pPr marL="285750" indent="-285750" algn="just">
              <a:buFont typeface="Wingdings" panose="05000000000000000000" pitchFamily="2" charset="2"/>
              <a:buChar char="ü"/>
            </a:pPr>
            <a:r>
              <a:rPr lang="en-GB" spc="300" dirty="0">
                <a:effectLst>
                  <a:outerShdw blurRad="38100" dist="38100" dir="2700000" algn="tl">
                    <a:srgbClr val="000000">
                      <a:alpha val="43137"/>
                    </a:srgbClr>
                  </a:outerShdw>
                </a:effectLst>
              </a:rPr>
              <a:t>Polypoid 25%</a:t>
            </a:r>
          </a:p>
          <a:p>
            <a:pPr marL="285750" indent="-285750" algn="just">
              <a:buFont typeface="Wingdings" panose="05000000000000000000" pitchFamily="2" charset="2"/>
              <a:buChar char="ü"/>
            </a:pPr>
            <a:r>
              <a:rPr lang="en-GB" spc="300" dirty="0" err="1">
                <a:effectLst>
                  <a:outerShdw blurRad="38100" dist="38100" dir="2700000" algn="tl">
                    <a:srgbClr val="000000">
                      <a:alpha val="43137"/>
                    </a:srgbClr>
                  </a:outerShdw>
                </a:effectLst>
              </a:rPr>
              <a:t>Ulcero</a:t>
            </a:r>
            <a:r>
              <a:rPr lang="en-GB" spc="300" dirty="0">
                <a:effectLst>
                  <a:outerShdw blurRad="38100" dist="38100" dir="2700000" algn="tl">
                    <a:srgbClr val="000000">
                      <a:alpha val="43137"/>
                    </a:srgbClr>
                  </a:outerShdw>
                </a:effectLst>
              </a:rPr>
              <a:t> - </a:t>
            </a:r>
            <a:r>
              <a:rPr lang="en-GB" spc="300" dirty="0" err="1">
                <a:effectLst>
                  <a:outerShdw blurRad="38100" dist="38100" dir="2700000" algn="tl">
                    <a:srgbClr val="000000">
                      <a:alpha val="43137"/>
                    </a:srgbClr>
                  </a:outerShdw>
                </a:effectLst>
              </a:rPr>
              <a:t>vegetant</a:t>
            </a:r>
            <a:r>
              <a:rPr lang="en-GB" spc="300" dirty="0">
                <a:effectLst>
                  <a:outerShdw blurRad="38100" dist="38100" dir="2700000" algn="tl">
                    <a:srgbClr val="000000">
                      <a:alpha val="43137"/>
                    </a:srgbClr>
                  </a:outerShdw>
                </a:effectLst>
              </a:rPr>
              <a:t> 25%</a:t>
            </a:r>
          </a:p>
          <a:p>
            <a:pPr marL="285750" indent="-285750" algn="just">
              <a:buFont typeface="Wingdings" panose="05000000000000000000" pitchFamily="2" charset="2"/>
              <a:buChar char="ü"/>
            </a:pPr>
            <a:r>
              <a:rPr lang="en-GB" spc="300" dirty="0">
                <a:effectLst>
                  <a:outerShdw blurRad="38100" dist="38100" dir="2700000" algn="tl">
                    <a:srgbClr val="000000">
                      <a:alpha val="43137"/>
                    </a:srgbClr>
                  </a:outerShdw>
                </a:effectLst>
              </a:rPr>
              <a:t>Carcinoma in situ 15%</a:t>
            </a:r>
          </a:p>
          <a:p>
            <a:pPr marL="285750" indent="-285750" algn="just">
              <a:buFont typeface="Wingdings" panose="05000000000000000000" pitchFamily="2" charset="2"/>
              <a:buChar char="ü"/>
            </a:pPr>
            <a:r>
              <a:rPr lang="en-GB" spc="300" dirty="0" err="1">
                <a:effectLst>
                  <a:outerShdw blurRad="38100" dist="38100" dir="2700000" algn="tl">
                    <a:srgbClr val="000000">
                      <a:alpha val="43137"/>
                    </a:srgbClr>
                  </a:outerShdw>
                </a:effectLst>
              </a:rPr>
              <a:t>Linitis</a:t>
            </a:r>
            <a:r>
              <a:rPr lang="en-GB" spc="300" dirty="0">
                <a:effectLst>
                  <a:outerShdw blurRad="38100" dist="38100" dir="2700000" algn="tl">
                    <a:srgbClr val="000000">
                      <a:alpha val="43137"/>
                    </a:srgbClr>
                  </a:outerShdw>
                </a:effectLst>
              </a:rPr>
              <a:t> </a:t>
            </a:r>
            <a:r>
              <a:rPr lang="en-GB" spc="300" dirty="0" err="1">
                <a:effectLst>
                  <a:outerShdw blurRad="38100" dist="38100" dir="2700000" algn="tl">
                    <a:srgbClr val="000000">
                      <a:alpha val="43137"/>
                    </a:srgbClr>
                  </a:outerShdw>
                </a:effectLst>
              </a:rPr>
              <a:t>plastica</a:t>
            </a:r>
            <a:r>
              <a:rPr lang="en-GB" spc="300" dirty="0">
                <a:effectLst>
                  <a:outerShdw blurRad="38100" dist="38100" dir="2700000" algn="tl">
                    <a:srgbClr val="000000">
                      <a:alpha val="43137"/>
                    </a:srgbClr>
                  </a:outerShdw>
                </a:effectLst>
              </a:rPr>
              <a:t> 10%</a:t>
            </a:r>
          </a:p>
        </p:txBody>
      </p:sp>
    </p:spTree>
    <p:extLst>
      <p:ext uri="{BB962C8B-B14F-4D97-AF65-F5344CB8AC3E}">
        <p14:creationId xmlns:p14="http://schemas.microsoft.com/office/powerpoint/2010/main" val="3140710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3FE97B-119B-3FD1-B46D-8A4A8C3762D4}"/>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Clinical presentation</a:t>
            </a:r>
          </a:p>
        </p:txBody>
      </p:sp>
      <p:sp>
        <p:nvSpPr>
          <p:cNvPr id="5" name="TextBox 4">
            <a:extLst>
              <a:ext uri="{FF2B5EF4-FFF2-40B4-BE49-F238E27FC236}">
                <a16:creationId xmlns:a16="http://schemas.microsoft.com/office/drawing/2014/main" id="{3C6E3349-77EB-03B5-A4CD-1C0B48B36377}"/>
              </a:ext>
            </a:extLst>
          </p:cNvPr>
          <p:cNvSpPr txBox="1"/>
          <p:nvPr/>
        </p:nvSpPr>
        <p:spPr>
          <a:xfrm>
            <a:off x="912812" y="1371600"/>
            <a:ext cx="10363199" cy="5025671"/>
          </a:xfrm>
          <a:prstGeom prst="rect">
            <a:avLst/>
          </a:prstGeom>
          <a:noFill/>
          <a:ln>
            <a:noFill/>
          </a:ln>
        </p:spPr>
        <p:txBody>
          <a:bodyPr wrap="square">
            <a:spAutoFit/>
          </a:bodyPr>
          <a:lstStyle/>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Objective finding</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Nausea, anorexia, vomiting</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Signs of inoperability (palpable </a:t>
            </a:r>
            <a:r>
              <a:rPr lang="en-GB" spc="300" dirty="0" err="1">
                <a:effectLst>
                  <a:outerShdw blurRad="38100" dist="38100" dir="2700000" algn="tl">
                    <a:srgbClr val="000000">
                      <a:alpha val="43137"/>
                    </a:srgbClr>
                  </a:outerShdw>
                </a:effectLst>
              </a:rPr>
              <a:t>tumor</a:t>
            </a:r>
            <a:r>
              <a:rPr lang="en-GB" spc="300" dirty="0">
                <a:effectLst>
                  <a:outerShdw blurRad="38100" dist="38100" dir="2700000" algn="tl">
                    <a:srgbClr val="000000">
                      <a:alpha val="43137"/>
                    </a:srgbClr>
                  </a:outerShdw>
                </a:effectLst>
              </a:rPr>
              <a:t>, EHO of the abdomen, CT of the abdomen, ascites)</a:t>
            </a:r>
          </a:p>
          <a:p>
            <a:pPr marL="285750" indent="-285750" algn="just">
              <a:lnSpc>
                <a:spcPct val="150000"/>
              </a:lnSpc>
              <a:buFont typeface="Wingdings" panose="05000000000000000000" pitchFamily="2" charset="2"/>
              <a:buChar char="ü"/>
            </a:pPr>
            <a:r>
              <a:rPr lang="en-GB" spc="300" dirty="0" err="1">
                <a:effectLst>
                  <a:outerShdw blurRad="38100" dist="38100" dir="2700000" algn="tl">
                    <a:srgbClr val="000000">
                      <a:alpha val="43137"/>
                    </a:srgbClr>
                  </a:outerShdw>
                </a:effectLst>
              </a:rPr>
              <a:t>Virchov's</a:t>
            </a:r>
            <a:r>
              <a:rPr lang="en-GB" spc="300" dirty="0">
                <a:effectLst>
                  <a:outerShdw blurRad="38100" dist="38100" dir="2700000" algn="tl">
                    <a:srgbClr val="000000">
                      <a:alpha val="43137"/>
                    </a:srgbClr>
                  </a:outerShdw>
                </a:effectLst>
              </a:rPr>
              <a:t> gland in the left supraclavicular fossa, </a:t>
            </a:r>
            <a:r>
              <a:rPr lang="en-GB" spc="300" dirty="0" err="1">
                <a:effectLst>
                  <a:outerShdw blurRad="38100" dist="38100" dir="2700000" algn="tl">
                    <a:srgbClr val="000000">
                      <a:alpha val="43137"/>
                    </a:srgbClr>
                  </a:outerShdw>
                </a:effectLst>
              </a:rPr>
              <a:t>Krukenberg</a:t>
            </a:r>
            <a:r>
              <a:rPr lang="en-GB" spc="300" dirty="0">
                <a:effectLst>
                  <a:outerShdw blurRad="38100" dist="38100" dir="2700000" algn="tl">
                    <a:srgbClr val="000000">
                      <a:alpha val="43137"/>
                    </a:srgbClr>
                  </a:outerShdw>
                </a:effectLst>
              </a:rPr>
              <a:t> </a:t>
            </a:r>
            <a:r>
              <a:rPr lang="en-GB" spc="300" dirty="0" err="1">
                <a:effectLst>
                  <a:outerShdw blurRad="38100" dist="38100" dir="2700000" algn="tl">
                    <a:srgbClr val="000000">
                      <a:alpha val="43137"/>
                    </a:srgbClr>
                  </a:outerShdw>
                </a:effectLst>
              </a:rPr>
              <a:t>tumors</a:t>
            </a:r>
            <a:r>
              <a:rPr lang="en-GB" spc="300" dirty="0">
                <a:effectLst>
                  <a:outerShdw blurRad="38100" dist="38100" dir="2700000" algn="tl">
                    <a:srgbClr val="000000">
                      <a:alpha val="43137"/>
                    </a:srgbClr>
                  </a:outerShdw>
                </a:effectLst>
              </a:rPr>
              <a:t> of the ovary</a:t>
            </a:r>
          </a:p>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Diagnostics</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PH - measurement ( achlorhydria )</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Cytology of gastric juice (</a:t>
            </a:r>
            <a:r>
              <a:rPr lang="en-GB" spc="300" dirty="0" err="1">
                <a:effectLst>
                  <a:outerShdw blurRad="38100" dist="38100" dir="2700000" algn="tl">
                    <a:srgbClr val="000000">
                      <a:alpha val="43137"/>
                    </a:srgbClr>
                  </a:outerShdw>
                </a:effectLst>
              </a:rPr>
              <a:t>Papannicolau</a:t>
            </a:r>
            <a:r>
              <a:rPr lang="en-GB" spc="300" dirty="0">
                <a:effectLst>
                  <a:outerShdw blurRad="38100" dist="38100" dir="2700000" algn="tl">
                    <a:srgbClr val="000000">
                      <a:alpha val="43137"/>
                    </a:srgbClr>
                  </a:outerShdw>
                </a:effectLst>
              </a:rPr>
              <a:t>) Boas-</a:t>
            </a:r>
            <a:r>
              <a:rPr lang="en-GB" spc="300" dirty="0" err="1">
                <a:effectLst>
                  <a:outerShdw blurRad="38100" dist="38100" dir="2700000" algn="tl">
                    <a:srgbClr val="000000">
                      <a:alpha val="43137"/>
                    </a:srgbClr>
                  </a:outerShdw>
                </a:effectLst>
              </a:rPr>
              <a:t>Oppler</a:t>
            </a:r>
            <a:r>
              <a:rPr lang="en-GB" spc="300" dirty="0">
                <a:effectLst>
                  <a:outerShdw blurRad="38100" dist="38100" dir="2700000" algn="tl">
                    <a:srgbClr val="000000">
                      <a:alpha val="43137"/>
                    </a:srgbClr>
                  </a:outerShdw>
                </a:effectLst>
              </a:rPr>
              <a:t> bacilli</a:t>
            </a:r>
          </a:p>
          <a:p>
            <a:pPr marL="285750" indent="-285750" algn="just">
              <a:lnSpc>
                <a:spcPct val="150000"/>
              </a:lnSpc>
              <a:buFont typeface="Wingdings" panose="05000000000000000000" pitchFamily="2" charset="2"/>
              <a:buChar char="ü"/>
            </a:pPr>
            <a:r>
              <a:rPr lang="en-GB" spc="300" dirty="0">
                <a:effectLst>
                  <a:outerShdw blurRad="38100" dist="38100" dir="2700000" algn="tl">
                    <a:srgbClr val="000000">
                      <a:alpha val="43137"/>
                    </a:srgbClr>
                  </a:outerShdw>
                </a:effectLst>
              </a:rPr>
              <a:t>Gastroscopy and biopsy</a:t>
            </a:r>
          </a:p>
          <a:p>
            <a:pPr marL="285750" indent="-285750" algn="just">
              <a:lnSpc>
                <a:spcPct val="150000"/>
              </a:lnSpc>
              <a:buFont typeface="Wingdings" panose="05000000000000000000" pitchFamily="2" charset="2"/>
              <a:buChar char="v"/>
            </a:pPr>
            <a:r>
              <a:rPr lang="en-GB" spc="300" dirty="0">
                <a:effectLst>
                  <a:outerShdw blurRad="38100" dist="38100" dir="2700000" algn="tl">
                    <a:srgbClr val="000000">
                      <a:alpha val="43137"/>
                    </a:srgbClr>
                  </a:outerShdw>
                </a:effectLst>
              </a:rPr>
              <a:t>Localization: pylorus and antrum 60%, body 30%, cardia 5%, entire stomach 5%</a:t>
            </a:r>
          </a:p>
        </p:txBody>
      </p:sp>
    </p:spTree>
    <p:extLst>
      <p:ext uri="{BB962C8B-B14F-4D97-AF65-F5344CB8AC3E}">
        <p14:creationId xmlns:p14="http://schemas.microsoft.com/office/powerpoint/2010/main" val="4241958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594756D-FD94-8708-1899-EFE131325A7B}"/>
              </a:ext>
            </a:extLst>
          </p:cNvPr>
          <p:cNvGrpSpPr/>
          <p:nvPr/>
        </p:nvGrpSpPr>
        <p:grpSpPr>
          <a:xfrm>
            <a:off x="-1" y="0"/>
            <a:ext cx="12188825" cy="6858000"/>
            <a:chOff x="0" y="857250"/>
            <a:chExt cx="9144000" cy="6000750"/>
          </a:xfrm>
        </p:grpSpPr>
        <p:pic>
          <p:nvPicPr>
            <p:cNvPr id="2" name="Picture 5" descr="radD6856.jpg">
              <a:extLst>
                <a:ext uri="{FF2B5EF4-FFF2-40B4-BE49-F238E27FC236}">
                  <a16:creationId xmlns:a16="http://schemas.microsoft.com/office/drawing/2014/main" id="{4FB4B1C8-9546-654A-29FF-A0131F32E08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0" y="857250"/>
              <a:ext cx="4572000" cy="6000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 name="Picture 6" descr="radC5555.jpg">
              <a:extLst>
                <a:ext uri="{FF2B5EF4-FFF2-40B4-BE49-F238E27FC236}">
                  <a16:creationId xmlns:a16="http://schemas.microsoft.com/office/drawing/2014/main" id="{8AC8BC2E-B15A-EC35-08ED-0EC099999005}"/>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592638" y="857250"/>
              <a:ext cx="4551362" cy="6000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sp>
        <p:nvSpPr>
          <p:cNvPr id="5" name="TextBox 4">
            <a:extLst>
              <a:ext uri="{FF2B5EF4-FFF2-40B4-BE49-F238E27FC236}">
                <a16:creationId xmlns:a16="http://schemas.microsoft.com/office/drawing/2014/main" id="{2DD9EEDA-116E-F390-C774-8B4B269A5AA4}"/>
              </a:ext>
            </a:extLst>
          </p:cNvPr>
          <p:cNvSpPr txBox="1"/>
          <p:nvPr/>
        </p:nvSpPr>
        <p:spPr>
          <a:xfrm>
            <a:off x="3884612" y="5834"/>
            <a:ext cx="4419600" cy="369332"/>
          </a:xfrm>
          <a:prstGeom prst="rect">
            <a:avLst/>
          </a:prstGeom>
          <a:noFill/>
          <a:ln>
            <a:noFill/>
          </a:ln>
        </p:spPr>
        <p:txBody>
          <a:bodyPr wrap="square" rtlCol="0" anchor="ctr" anchorCtr="1">
            <a:spAutoFit/>
          </a:bodyPr>
          <a:lstStyle/>
          <a:p>
            <a:r>
              <a:rPr lang="en-US" spc="300" dirty="0">
                <a:solidFill>
                  <a:srgbClr val="FF0000"/>
                </a:solidFill>
                <a:effectLst>
                  <a:outerShdw blurRad="38100" dist="38100" dir="2700000" algn="tl">
                    <a:srgbClr val="000000">
                      <a:alpha val="43137"/>
                    </a:srgbClr>
                  </a:outerShdw>
                </a:effectLst>
              </a:rPr>
              <a:t>Carcinoma of the antrum</a:t>
            </a:r>
            <a:endParaRPr lang="en-GB" spc="300"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71898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5482AF-9142-D52D-C136-D058D1762F98}"/>
              </a:ext>
            </a:extLst>
          </p:cNvPr>
          <p:cNvSpPr txBox="1"/>
          <p:nvPr/>
        </p:nvSpPr>
        <p:spPr>
          <a:xfrm>
            <a:off x="1027112" y="152400"/>
            <a:ext cx="10134599" cy="369332"/>
          </a:xfrm>
          <a:prstGeom prst="rect">
            <a:avLst/>
          </a:prstGeom>
          <a:noFill/>
          <a:ln>
            <a:solidFill>
              <a:schemeClr val="bg2"/>
            </a:solidFill>
          </a:ln>
        </p:spPr>
        <p:txBody>
          <a:bodyPr wrap="square">
            <a:spAutoFit/>
          </a:bodyPr>
          <a:lstStyle/>
          <a:p>
            <a:pPr algn="ctr"/>
            <a:r>
              <a:rPr lang="en-GB" spc="300" dirty="0" err="1">
                <a:effectLst>
                  <a:outerShdw blurRad="38100" dist="38100" dir="2700000" algn="tl">
                    <a:srgbClr val="000000">
                      <a:alpha val="43137"/>
                    </a:srgbClr>
                  </a:outerShdw>
                </a:effectLst>
              </a:rPr>
              <a:t>Linitis</a:t>
            </a:r>
            <a:r>
              <a:rPr lang="en-GB" spc="300" dirty="0">
                <a:effectLst>
                  <a:outerShdw blurRad="38100" dist="38100" dir="2700000" algn="tl">
                    <a:srgbClr val="000000">
                      <a:alpha val="43137"/>
                    </a:srgbClr>
                  </a:outerShdw>
                </a:effectLst>
              </a:rPr>
              <a:t> </a:t>
            </a:r>
            <a:r>
              <a:rPr lang="en-GB" spc="300" dirty="0" err="1">
                <a:effectLst>
                  <a:outerShdw blurRad="38100" dist="38100" dir="2700000" algn="tl">
                    <a:srgbClr val="000000">
                      <a:alpha val="43137"/>
                    </a:srgbClr>
                  </a:outerShdw>
                </a:effectLst>
              </a:rPr>
              <a:t>plastica</a:t>
            </a:r>
            <a:r>
              <a:rPr lang="en-GB" spc="300" dirty="0">
                <a:effectLst>
                  <a:outerShdw blurRad="38100" dist="38100" dir="2700000" algn="tl">
                    <a:srgbClr val="000000">
                      <a:alpha val="43137"/>
                    </a:srgbClr>
                  </a:outerShdw>
                </a:effectLst>
              </a:rPr>
              <a:t> and carcinoma of the cardia</a:t>
            </a:r>
          </a:p>
        </p:txBody>
      </p:sp>
      <p:grpSp>
        <p:nvGrpSpPr>
          <p:cNvPr id="6" name="Group 5">
            <a:extLst>
              <a:ext uri="{FF2B5EF4-FFF2-40B4-BE49-F238E27FC236}">
                <a16:creationId xmlns:a16="http://schemas.microsoft.com/office/drawing/2014/main" id="{159C76E9-B0FE-E534-E65D-FA9BFC5BC3AB}"/>
              </a:ext>
            </a:extLst>
          </p:cNvPr>
          <p:cNvGrpSpPr/>
          <p:nvPr/>
        </p:nvGrpSpPr>
        <p:grpSpPr>
          <a:xfrm>
            <a:off x="-1" y="609601"/>
            <a:ext cx="12188825" cy="6248400"/>
            <a:chOff x="0" y="1336675"/>
            <a:chExt cx="9144000" cy="5521325"/>
          </a:xfrm>
        </p:grpSpPr>
        <p:pic>
          <p:nvPicPr>
            <p:cNvPr id="4" name="Picture 5" descr="radC1A86.jpg">
              <a:extLst>
                <a:ext uri="{FF2B5EF4-FFF2-40B4-BE49-F238E27FC236}">
                  <a16:creationId xmlns:a16="http://schemas.microsoft.com/office/drawing/2014/main" id="{290E3A3D-FC7F-5F7E-015C-87C7FB206C39}"/>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429125" y="1336675"/>
              <a:ext cx="4714875" cy="552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radF1F67.jpg">
              <a:extLst>
                <a:ext uri="{FF2B5EF4-FFF2-40B4-BE49-F238E27FC236}">
                  <a16:creationId xmlns:a16="http://schemas.microsoft.com/office/drawing/2014/main" id="{37DE65B3-CCC7-59E7-F108-EEB782E76F7A}"/>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0" y="1336675"/>
              <a:ext cx="4429125" cy="552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33926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descr="rad6AB49.jpg">
            <a:extLst>
              <a:ext uri="{FF2B5EF4-FFF2-40B4-BE49-F238E27FC236}">
                <a16:creationId xmlns:a16="http://schemas.microsoft.com/office/drawing/2014/main" id="{7639F089-18C8-2778-C39A-F3A9E1978DA6}"/>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2055812" y="1752600"/>
            <a:ext cx="3657600" cy="491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descr="rad397F9.jpg">
            <a:extLst>
              <a:ext uri="{FF2B5EF4-FFF2-40B4-BE49-F238E27FC236}">
                <a16:creationId xmlns:a16="http://schemas.microsoft.com/office/drawing/2014/main" id="{92AA93FF-DE69-0B56-366E-FADC18DBF97E}"/>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5942011" y="1752601"/>
            <a:ext cx="4191001" cy="491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BE430B56-AA64-C8E7-4ABA-0C12AA396095}"/>
              </a:ext>
            </a:extLst>
          </p:cNvPr>
          <p:cNvSpPr txBox="1"/>
          <p:nvPr/>
        </p:nvSpPr>
        <p:spPr>
          <a:xfrm>
            <a:off x="2208571" y="457200"/>
            <a:ext cx="7771682" cy="646331"/>
          </a:xfrm>
          <a:prstGeom prst="rect">
            <a:avLst/>
          </a:prstGeom>
          <a:noFill/>
          <a:ln>
            <a:noFill/>
          </a:ln>
        </p:spPr>
        <p:txBody>
          <a:bodyPr wrap="square">
            <a:spAutoFit/>
          </a:bodyPr>
          <a:lstStyle/>
          <a:p>
            <a:r>
              <a:rPr lang="en-GB" spc="300" dirty="0">
                <a:effectLst>
                  <a:outerShdw blurRad="38100" dist="38100" dir="2700000" algn="tl">
                    <a:srgbClr val="000000">
                      <a:alpha val="43137"/>
                    </a:srgbClr>
                  </a:outerShdw>
                </a:effectLst>
              </a:rPr>
              <a:t>Bottom left: Carcinoma in situ</a:t>
            </a:r>
          </a:p>
          <a:p>
            <a:r>
              <a:rPr lang="en-GB" spc="300" dirty="0">
                <a:effectLst>
                  <a:outerShdw blurRad="38100" dist="38100" dir="2700000" algn="tl">
                    <a:srgbClr val="000000">
                      <a:alpha val="43137"/>
                    </a:srgbClr>
                  </a:outerShdw>
                </a:effectLst>
              </a:rPr>
              <a:t>Bottom right: Malignant alteration of the ulcer</a:t>
            </a:r>
          </a:p>
        </p:txBody>
      </p:sp>
    </p:spTree>
    <p:extLst>
      <p:ext uri="{BB962C8B-B14F-4D97-AF65-F5344CB8AC3E}">
        <p14:creationId xmlns:p14="http://schemas.microsoft.com/office/powerpoint/2010/main" val="283583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cancer">
            <a:extLst>
              <a:ext uri="{FF2B5EF4-FFF2-40B4-BE49-F238E27FC236}">
                <a16:creationId xmlns:a16="http://schemas.microsoft.com/office/drawing/2014/main" id="{75B75D0C-AE64-63B6-2756-C26295C7D8FB}"/>
              </a:ext>
            </a:extLst>
          </p:cNvPr>
          <p:cNvPicPr>
            <a:picLocks noChangeAspect="1"/>
          </p:cNvPicPr>
          <p:nvPr/>
        </p:nvPicPr>
        <p:blipFill>
          <a:blip r:embed="rId2"/>
          <a:stretch>
            <a:fillRect/>
          </a:stretch>
        </p:blipFill>
        <p:spPr>
          <a:xfrm>
            <a:off x="1598612" y="0"/>
            <a:ext cx="9144000" cy="6858000"/>
          </a:xfrm>
          <a:prstGeom prst="rect">
            <a:avLst/>
          </a:prstGeom>
        </p:spPr>
      </p:pic>
    </p:spTree>
    <p:extLst>
      <p:ext uri="{BB962C8B-B14F-4D97-AF65-F5344CB8AC3E}">
        <p14:creationId xmlns:p14="http://schemas.microsoft.com/office/powerpoint/2010/main" val="2637524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179ABBE-35B2-72BC-AE57-C5D39B7A07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2612" y="304800"/>
            <a:ext cx="4430684" cy="6248400"/>
          </a:xfrm>
          <a:prstGeom prst="rect">
            <a:avLst/>
          </a:prstGeom>
        </p:spPr>
      </p:pic>
      <p:grpSp>
        <p:nvGrpSpPr>
          <p:cNvPr id="10" name="Group 9">
            <a:extLst>
              <a:ext uri="{FF2B5EF4-FFF2-40B4-BE49-F238E27FC236}">
                <a16:creationId xmlns:a16="http://schemas.microsoft.com/office/drawing/2014/main" id="{5E3B9E42-0B0E-09C4-E521-44C2F0F39BCD}"/>
              </a:ext>
            </a:extLst>
          </p:cNvPr>
          <p:cNvGrpSpPr/>
          <p:nvPr/>
        </p:nvGrpSpPr>
        <p:grpSpPr>
          <a:xfrm>
            <a:off x="531812" y="495300"/>
            <a:ext cx="5717821" cy="5867400"/>
            <a:chOff x="1064649" y="374924"/>
            <a:chExt cx="5717821" cy="5867400"/>
          </a:xfrm>
        </p:grpSpPr>
        <p:pic>
          <p:nvPicPr>
            <p:cNvPr id="8" name="Picture 7">
              <a:extLst>
                <a:ext uri="{FF2B5EF4-FFF2-40B4-BE49-F238E27FC236}">
                  <a16:creationId xmlns:a16="http://schemas.microsoft.com/office/drawing/2014/main" id="{814851CF-C898-679A-9208-81A57A680E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4649" y="374924"/>
              <a:ext cx="5717821" cy="2756806"/>
            </a:xfrm>
            <a:prstGeom prst="rect">
              <a:avLst/>
            </a:prstGeom>
          </p:spPr>
        </p:pic>
        <p:pic>
          <p:nvPicPr>
            <p:cNvPr id="9" name="Picture 8">
              <a:extLst>
                <a:ext uri="{FF2B5EF4-FFF2-40B4-BE49-F238E27FC236}">
                  <a16:creationId xmlns:a16="http://schemas.microsoft.com/office/drawing/2014/main" id="{F4E0F620-B939-B582-4141-1A4D29F0E2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086" y="3110594"/>
              <a:ext cx="5716384" cy="3131730"/>
            </a:xfrm>
            <a:prstGeom prst="rect">
              <a:avLst/>
            </a:prstGeom>
          </p:spPr>
        </p:pic>
      </p:grpSp>
    </p:spTree>
    <p:extLst>
      <p:ext uri="{BB962C8B-B14F-4D97-AF65-F5344CB8AC3E}">
        <p14:creationId xmlns:p14="http://schemas.microsoft.com/office/powerpoint/2010/main" val="359781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ADA654-D998-DB48-2DF6-9A407D1C54C5}"/>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Treatment</a:t>
            </a:r>
          </a:p>
        </p:txBody>
      </p:sp>
      <p:sp>
        <p:nvSpPr>
          <p:cNvPr id="5" name="TextBox 4">
            <a:extLst>
              <a:ext uri="{FF2B5EF4-FFF2-40B4-BE49-F238E27FC236}">
                <a16:creationId xmlns:a16="http://schemas.microsoft.com/office/drawing/2014/main" id="{0AAD5B95-F899-0873-7C8B-95B201772809}"/>
              </a:ext>
            </a:extLst>
          </p:cNvPr>
          <p:cNvSpPr txBox="1"/>
          <p:nvPr/>
        </p:nvSpPr>
        <p:spPr>
          <a:xfrm>
            <a:off x="531812" y="1828800"/>
            <a:ext cx="11125199" cy="3727111"/>
          </a:xfrm>
          <a:prstGeom prst="rect">
            <a:avLst/>
          </a:prstGeom>
          <a:noFill/>
          <a:ln>
            <a:noFill/>
          </a:ln>
        </p:spPr>
        <p:txBody>
          <a:bodyPr wrap="square">
            <a:spAutoFit/>
          </a:bodyPr>
          <a:lstStyle/>
          <a:p>
            <a:pPr marL="342900" indent="-342900" algn="just">
              <a:lnSpc>
                <a:spcPct val="150000"/>
              </a:lnSpc>
              <a:buAutoNum type="arabicPeriod"/>
            </a:pPr>
            <a:r>
              <a:rPr lang="en-GB" sz="2000" b="1" spc="300" dirty="0">
                <a:effectLst>
                  <a:outerShdw blurRad="38100" dist="38100" dir="2700000" algn="tl">
                    <a:srgbClr val="000000">
                      <a:alpha val="43137"/>
                    </a:srgbClr>
                  </a:outerShdw>
                </a:effectLst>
              </a:rPr>
              <a:t>Palliative GEA in pyloric stenosis </a:t>
            </a:r>
            <a:r>
              <a:rPr lang="en-GB" sz="2000" spc="300" dirty="0">
                <a:effectLst>
                  <a:outerShdw blurRad="38100" dist="38100" dir="2700000" algn="tl">
                    <a:srgbClr val="000000">
                      <a:alpha val="43137"/>
                    </a:srgbClr>
                  </a:outerShdw>
                </a:effectLst>
              </a:rPr>
              <a:t>caused by an inoperable </a:t>
            </a:r>
            <a:r>
              <a:rPr lang="en-GB" sz="2000" spc="300" dirty="0" err="1">
                <a:effectLst>
                  <a:outerShdw blurRad="38100" dist="38100" dir="2700000" algn="tl">
                    <a:srgbClr val="000000">
                      <a:alpha val="43137"/>
                    </a:srgbClr>
                  </a:outerShdw>
                </a:effectLst>
              </a:rPr>
              <a:t>tumor</a:t>
            </a:r>
            <a:endParaRPr lang="en-GB" sz="2000" spc="300" dirty="0">
              <a:effectLst>
                <a:outerShdw blurRad="38100" dist="38100" dir="2700000" algn="tl">
                  <a:srgbClr val="000000">
                    <a:alpha val="43137"/>
                  </a:srgbClr>
                </a:outerShdw>
              </a:effectLst>
            </a:endParaRPr>
          </a:p>
          <a:p>
            <a:pPr marL="342900" indent="-342900" algn="just">
              <a:lnSpc>
                <a:spcPct val="150000"/>
              </a:lnSpc>
              <a:buAutoNum type="arabicPeriod"/>
            </a:pPr>
            <a:r>
              <a:rPr lang="en-GB" sz="2000" b="1" spc="300" dirty="0">
                <a:effectLst>
                  <a:outerShdw blurRad="38100" dist="38100" dir="2700000" algn="tl">
                    <a:srgbClr val="000000">
                      <a:alpha val="43137"/>
                    </a:srgbClr>
                  </a:outerShdw>
                </a:effectLst>
              </a:rPr>
              <a:t>The lower part of the stomach</a:t>
            </a:r>
          </a:p>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 Subtotal gastrectomy + systematic lymphadenectomy</a:t>
            </a:r>
          </a:p>
          <a:p>
            <a:pPr algn="just">
              <a:lnSpc>
                <a:spcPct val="150000"/>
              </a:lnSpc>
            </a:pPr>
            <a:r>
              <a:rPr lang="en-GB" sz="2000" b="1" spc="300" dirty="0">
                <a:effectLst>
                  <a:outerShdw blurRad="38100" dist="38100" dir="2700000" algn="tl">
                    <a:srgbClr val="000000">
                      <a:alpha val="43137"/>
                    </a:srgbClr>
                  </a:outerShdw>
                </a:effectLst>
              </a:rPr>
              <a:t>3. The upper and middle third of the stomach</a:t>
            </a:r>
          </a:p>
          <a:p>
            <a:pPr marL="285750" indent="-285750" algn="just">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 Total gastrectomy + distal esophagectomy + omentectomy +  lymphadenectomy + splenectomy</a:t>
            </a:r>
          </a:p>
          <a:p>
            <a:pPr algn="just">
              <a:lnSpc>
                <a:spcPct val="150000"/>
              </a:lnSpc>
            </a:pPr>
            <a:r>
              <a:rPr lang="en-GB" sz="2000" b="1" spc="300" dirty="0">
                <a:effectLst>
                  <a:outerShdw blurRad="38100" dist="38100" dir="2700000" algn="tl">
                    <a:srgbClr val="000000">
                      <a:alpha val="43137"/>
                    </a:srgbClr>
                  </a:outerShdw>
                </a:effectLst>
              </a:rPr>
              <a:t>4. Reconstruction of the stomach </a:t>
            </a:r>
            <a:r>
              <a:rPr lang="en-GB" sz="2000" b="1" spc="300" dirty="0" err="1">
                <a:effectLst>
                  <a:outerShdw blurRad="38100" dist="38100" dir="2700000" algn="tl">
                    <a:srgbClr val="000000">
                      <a:alpha val="43137"/>
                    </a:srgbClr>
                  </a:outerShdw>
                </a:effectLst>
              </a:rPr>
              <a:t>reservoire</a:t>
            </a:r>
            <a:r>
              <a:rPr lang="en-GB" sz="2000" b="1" spc="300" dirty="0">
                <a:effectLst>
                  <a:outerShdw blurRad="38100" dist="38100" dir="2700000" algn="tl">
                    <a:srgbClr val="000000">
                      <a:alpha val="43137"/>
                    </a:srgbClr>
                  </a:outerShdw>
                </a:effectLst>
              </a:rPr>
              <a:t> </a:t>
            </a:r>
            <a:r>
              <a:rPr lang="en-GB" sz="2000" spc="300" dirty="0">
                <a:effectLst>
                  <a:outerShdw blurRad="38100" dist="38100" dir="2700000" algn="tl">
                    <a:srgbClr val="000000">
                      <a:alpha val="43137"/>
                    </a:srgbClr>
                  </a:outerShdw>
                </a:effectLst>
              </a:rPr>
              <a:t>- Longmire - Beal -      </a:t>
            </a:r>
            <a:r>
              <a:rPr lang="en-GB" sz="2000" spc="300" dirty="0" err="1">
                <a:effectLst>
                  <a:outerShdw blurRad="38100" dist="38100" dir="2700000" algn="tl">
                    <a:srgbClr val="000000">
                      <a:alpha val="43137"/>
                    </a:srgbClr>
                  </a:outerShdw>
                </a:effectLst>
              </a:rPr>
              <a:t>Guttgeman</a:t>
            </a:r>
            <a:r>
              <a:rPr lang="en-GB" sz="2000" spc="300" dirty="0">
                <a:effectLst>
                  <a:outerShdw blurRad="38100" dist="38100" dir="2700000" algn="tl">
                    <a:srgbClr val="000000">
                      <a:alpha val="43137"/>
                    </a:srgbClr>
                  </a:outerShdw>
                </a:effectLst>
              </a:rPr>
              <a:t>, Roux - </a:t>
            </a:r>
            <a:r>
              <a:rPr lang="en-GB" sz="2000" spc="300" dirty="0" err="1">
                <a:effectLst>
                  <a:outerShdw blurRad="38100" dist="38100" dir="2700000" algn="tl">
                    <a:srgbClr val="000000">
                      <a:alpha val="43137"/>
                    </a:srgbClr>
                  </a:outerShdw>
                </a:effectLst>
              </a:rPr>
              <a:t>Mouchet</a:t>
            </a:r>
            <a:r>
              <a:rPr lang="en-GB" sz="2000" spc="300" dirty="0">
                <a:effectLst>
                  <a:outerShdw blurRad="38100" dist="38100" dir="2700000" algn="tl">
                    <a:srgbClr val="000000">
                      <a:alpha val="43137"/>
                    </a:srgbClr>
                  </a:outerShdw>
                </a:effectLst>
              </a:rPr>
              <a:t>, Henley, </a:t>
            </a:r>
            <a:r>
              <a:rPr lang="en-GB" sz="2000" spc="300" dirty="0" err="1">
                <a:effectLst>
                  <a:outerShdw blurRad="38100" dist="38100" dir="2700000" algn="tl">
                    <a:srgbClr val="000000">
                      <a:alpha val="43137"/>
                    </a:srgbClr>
                  </a:outerShdw>
                </a:effectLst>
              </a:rPr>
              <a:t>Tomoda</a:t>
            </a:r>
            <a:r>
              <a:rPr lang="en-GB" sz="2000" spc="300" dirty="0">
                <a:effectLst>
                  <a:outerShdw blurRad="38100" dist="38100" dir="2700000" algn="tl">
                    <a:srgbClr val="000000">
                      <a:alpha val="43137"/>
                    </a:srgbClr>
                  </a:outerShdw>
                </a:effectLst>
              </a:rPr>
              <a:t> (jejunum, colon)</a:t>
            </a:r>
          </a:p>
        </p:txBody>
      </p:sp>
    </p:spTree>
    <p:extLst>
      <p:ext uri="{BB962C8B-B14F-4D97-AF65-F5344CB8AC3E}">
        <p14:creationId xmlns:p14="http://schemas.microsoft.com/office/powerpoint/2010/main" val="1760087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Shema mogućih rekonstrukcija-2">
            <a:extLst>
              <a:ext uri="{FF2B5EF4-FFF2-40B4-BE49-F238E27FC236}">
                <a16:creationId xmlns:a16="http://schemas.microsoft.com/office/drawing/2014/main" id="{9FCD89CD-04F2-404E-86E6-77BD1C296B6F}"/>
              </a:ext>
            </a:extLst>
          </p:cNvPr>
          <p:cNvPicPr>
            <a:picLocks noChangeAspect="1" noChangeArrowheads="1"/>
          </p:cNvPicPr>
          <p:nvPr/>
        </p:nvPicPr>
        <p:blipFill>
          <a:blip r:embed="rId2">
            <a:lum bright="-18000" contrast="30000"/>
            <a:extLst>
              <a:ext uri="{28A0092B-C50C-407E-A947-70E740481C1C}">
                <a14:useLocalDpi xmlns:a14="http://schemas.microsoft.com/office/drawing/2010/main" val="0"/>
              </a:ext>
            </a:extLst>
          </a:blip>
          <a:srcRect t="73750" r="17136" b="1042"/>
          <a:stretch>
            <a:fillRect/>
          </a:stretch>
        </p:blipFill>
        <p:spPr bwMode="auto">
          <a:xfrm>
            <a:off x="0" y="4292600"/>
            <a:ext cx="1778000"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5" descr="Razne metode rekonstrukcije želudačnog rezervoara-2">
            <a:extLst>
              <a:ext uri="{FF2B5EF4-FFF2-40B4-BE49-F238E27FC236}">
                <a16:creationId xmlns:a16="http://schemas.microsoft.com/office/drawing/2014/main" id="{6CB37FC0-74AE-FB10-D937-50DD36BDD3EB}"/>
              </a:ext>
            </a:extLst>
          </p:cNvPr>
          <p:cNvPicPr>
            <a:picLocks noChangeAspect="1" noChangeArrowheads="1"/>
          </p:cNvPicPr>
          <p:nvPr/>
        </p:nvPicPr>
        <p:blipFill>
          <a:blip r:embed="rId3">
            <a:lum bright="-24000" contrast="54000"/>
            <a:extLst>
              <a:ext uri="{28A0092B-C50C-407E-A947-70E740481C1C}">
                <a14:useLocalDpi xmlns:a14="http://schemas.microsoft.com/office/drawing/2010/main" val="0"/>
              </a:ext>
            </a:extLst>
          </a:blip>
          <a:srcRect l="3363" t="1053" r="3363" b="8392"/>
          <a:stretch>
            <a:fillRect/>
          </a:stretch>
        </p:blipFill>
        <p:spPr bwMode="auto">
          <a:xfrm>
            <a:off x="0" y="0"/>
            <a:ext cx="4140200"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descr="Razne metode rekonstrukcije želudačnog rezervoara-1">
            <a:extLst>
              <a:ext uri="{FF2B5EF4-FFF2-40B4-BE49-F238E27FC236}">
                <a16:creationId xmlns:a16="http://schemas.microsoft.com/office/drawing/2014/main" id="{5C293312-1CFB-A0DA-1E19-DFB842E698E8}"/>
              </a:ext>
            </a:extLst>
          </p:cNvPr>
          <p:cNvPicPr>
            <a:picLocks noChangeAspect="1" noChangeArrowheads="1"/>
          </p:cNvPicPr>
          <p:nvPr/>
        </p:nvPicPr>
        <p:blipFill>
          <a:blip r:embed="rId4">
            <a:lum bright="-24000" contrast="60000"/>
            <a:extLst>
              <a:ext uri="{28A0092B-C50C-407E-A947-70E740481C1C}">
                <a14:useLocalDpi xmlns:a14="http://schemas.microsoft.com/office/drawing/2010/main" val="0"/>
              </a:ext>
            </a:extLst>
          </a:blip>
          <a:srcRect l="3085" t="3395" r="2812" b="5405"/>
          <a:stretch>
            <a:fillRect/>
          </a:stretch>
        </p:blipFill>
        <p:spPr bwMode="auto">
          <a:xfrm>
            <a:off x="4140200" y="0"/>
            <a:ext cx="5003800" cy="429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Shema mogućih rekonstrukcija-2">
            <a:extLst>
              <a:ext uri="{FF2B5EF4-FFF2-40B4-BE49-F238E27FC236}">
                <a16:creationId xmlns:a16="http://schemas.microsoft.com/office/drawing/2014/main" id="{FE610E00-032F-D3FB-5298-3693E9B26378}"/>
              </a:ext>
            </a:extLst>
          </p:cNvPr>
          <p:cNvPicPr>
            <a:picLocks noChangeAspect="1" noChangeArrowheads="1"/>
          </p:cNvPicPr>
          <p:nvPr/>
        </p:nvPicPr>
        <p:blipFill>
          <a:blip r:embed="rId5">
            <a:lum bright="-18000" contrast="30000"/>
            <a:extLst>
              <a:ext uri="{28A0092B-C50C-407E-A947-70E740481C1C}">
                <a14:useLocalDpi xmlns:a14="http://schemas.microsoft.com/office/drawing/2010/main" val="0"/>
              </a:ext>
            </a:extLst>
          </a:blip>
          <a:srcRect t="50833" r="23360" b="29781"/>
          <a:stretch>
            <a:fillRect/>
          </a:stretch>
        </p:blipFill>
        <p:spPr bwMode="auto">
          <a:xfrm>
            <a:off x="1763713" y="4292600"/>
            <a:ext cx="1503362"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Shema mogućih rekonstrukcija-2">
            <a:extLst>
              <a:ext uri="{FF2B5EF4-FFF2-40B4-BE49-F238E27FC236}">
                <a16:creationId xmlns:a16="http://schemas.microsoft.com/office/drawing/2014/main" id="{B3D70BCF-1197-0336-6C1C-7C96DD634F35}"/>
              </a:ext>
            </a:extLst>
          </p:cNvPr>
          <p:cNvPicPr>
            <a:picLocks noChangeAspect="1" noChangeArrowheads="1"/>
          </p:cNvPicPr>
          <p:nvPr/>
        </p:nvPicPr>
        <p:blipFill>
          <a:blip r:embed="rId6">
            <a:lum bright="-12000" contrast="24000"/>
            <a:extLst>
              <a:ext uri="{28A0092B-C50C-407E-A947-70E740481C1C}">
                <a14:useLocalDpi xmlns:a14="http://schemas.microsoft.com/office/drawing/2010/main" val="0"/>
              </a:ext>
            </a:extLst>
          </a:blip>
          <a:srcRect t="26080" r="14314" b="52513"/>
          <a:stretch>
            <a:fillRect/>
          </a:stretch>
        </p:blipFill>
        <p:spPr bwMode="auto">
          <a:xfrm>
            <a:off x="3203575" y="4292600"/>
            <a:ext cx="159543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Shema mogućih rekonstrukcija-2">
            <a:extLst>
              <a:ext uri="{FF2B5EF4-FFF2-40B4-BE49-F238E27FC236}">
                <a16:creationId xmlns:a16="http://schemas.microsoft.com/office/drawing/2014/main" id="{BC3453C0-9BA2-1F18-7E49-98BCB421E9DB}"/>
              </a:ext>
            </a:extLst>
          </p:cNvPr>
          <p:cNvPicPr>
            <a:picLocks noChangeAspect="1" noChangeArrowheads="1"/>
          </p:cNvPicPr>
          <p:nvPr/>
        </p:nvPicPr>
        <p:blipFill>
          <a:blip r:embed="rId7">
            <a:lum bright="-18000" contrast="24000"/>
            <a:extLst>
              <a:ext uri="{28A0092B-C50C-407E-A947-70E740481C1C}">
                <a14:useLocalDpi xmlns:a14="http://schemas.microsoft.com/office/drawing/2010/main" val="0"/>
              </a:ext>
            </a:extLst>
          </a:blip>
          <a:srcRect r="18787" b="77930"/>
          <a:stretch>
            <a:fillRect/>
          </a:stretch>
        </p:blipFill>
        <p:spPr bwMode="auto">
          <a:xfrm>
            <a:off x="4787900" y="4292600"/>
            <a:ext cx="1400175"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D366D81A-AC4D-5C54-4C53-39FA15515447}"/>
              </a:ext>
            </a:extLst>
          </p:cNvPr>
          <p:cNvSpPr txBox="1"/>
          <p:nvPr/>
        </p:nvSpPr>
        <p:spPr>
          <a:xfrm>
            <a:off x="7161212" y="4953000"/>
            <a:ext cx="4346724" cy="957121"/>
          </a:xfrm>
          <a:prstGeom prst="rect">
            <a:avLst/>
          </a:prstGeom>
          <a:noFill/>
          <a:ln>
            <a:noFill/>
          </a:ln>
        </p:spPr>
        <p:txBody>
          <a:bodyPr wrap="square">
            <a:spAutoFit/>
          </a:bodyPr>
          <a:lstStyle/>
          <a:p>
            <a:pPr algn="ctr">
              <a:lnSpc>
                <a:spcPct val="150000"/>
              </a:lnSpc>
            </a:pPr>
            <a:r>
              <a:rPr lang="en-GB" sz="2000" spc="300" dirty="0">
                <a:effectLst>
                  <a:outerShdw blurRad="38100" dist="38100" dir="2700000" algn="tl">
                    <a:srgbClr val="000000">
                      <a:alpha val="43137"/>
                    </a:srgbClr>
                  </a:outerShdw>
                </a:effectLst>
              </a:rPr>
              <a:t>Types of reconstruction after total gastrectomy</a:t>
            </a:r>
          </a:p>
        </p:txBody>
      </p:sp>
    </p:spTree>
    <p:extLst>
      <p:ext uri="{BB962C8B-B14F-4D97-AF65-F5344CB8AC3E}">
        <p14:creationId xmlns:p14="http://schemas.microsoft.com/office/powerpoint/2010/main" val="381766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F450AB-BD7F-A4A8-3B5F-C5D312CB6B9F}"/>
              </a:ext>
            </a:extLst>
          </p:cNvPr>
          <p:cNvSpPr txBox="1"/>
          <p:nvPr/>
        </p:nvSpPr>
        <p:spPr>
          <a:xfrm>
            <a:off x="399331" y="3056275"/>
            <a:ext cx="1904131" cy="2031325"/>
          </a:xfrm>
          <a:prstGeom prst="rect">
            <a:avLst/>
          </a:prstGeom>
          <a:noFill/>
          <a:ln>
            <a:noFill/>
          </a:ln>
        </p:spPr>
        <p:txBody>
          <a:bodyPr wrap="square">
            <a:spAutoFit/>
          </a:bodyPr>
          <a:lstStyle/>
          <a:p>
            <a:pPr algn="ctr"/>
            <a:r>
              <a:rPr lang="en-GB" b="1" spc="300" dirty="0">
                <a:effectLst>
                  <a:outerShdw blurRad="38100" dist="38100" dir="2700000" algn="tl">
                    <a:srgbClr val="000000">
                      <a:alpha val="43137"/>
                    </a:srgbClr>
                  </a:outerShdw>
                </a:effectLst>
              </a:rPr>
              <a:t>Preparation of the jejunal segment for transplantation</a:t>
            </a:r>
          </a:p>
        </p:txBody>
      </p:sp>
      <p:grpSp>
        <p:nvGrpSpPr>
          <p:cNvPr id="10" name="Group 9">
            <a:extLst>
              <a:ext uri="{FF2B5EF4-FFF2-40B4-BE49-F238E27FC236}">
                <a16:creationId xmlns:a16="http://schemas.microsoft.com/office/drawing/2014/main" id="{02C6346A-E85A-5F11-77B2-B77424E489B0}"/>
              </a:ext>
            </a:extLst>
          </p:cNvPr>
          <p:cNvGrpSpPr/>
          <p:nvPr/>
        </p:nvGrpSpPr>
        <p:grpSpPr>
          <a:xfrm>
            <a:off x="2589212" y="1588"/>
            <a:ext cx="9144000" cy="6856412"/>
            <a:chOff x="0" y="1588"/>
            <a:chExt cx="9144000" cy="6856412"/>
          </a:xfrm>
        </p:grpSpPr>
        <p:pic>
          <p:nvPicPr>
            <p:cNvPr id="4" name="Picture 9" descr="radA65F7.jpg">
              <a:extLst>
                <a:ext uri="{FF2B5EF4-FFF2-40B4-BE49-F238E27FC236}">
                  <a16:creationId xmlns:a16="http://schemas.microsoft.com/office/drawing/2014/main" id="{DD6EAEF4-2740-4FE4-8609-ED9CE3D30A0A}"/>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rad2B8A8.jpg">
              <a:extLst>
                <a:ext uri="{FF2B5EF4-FFF2-40B4-BE49-F238E27FC236}">
                  <a16:creationId xmlns:a16="http://schemas.microsoft.com/office/drawing/2014/main" id="{C50AE0D7-C453-9F7C-2D5E-57396503310B}"/>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588"/>
              <a:ext cx="4572000" cy="342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radC8F15.jpg">
              <a:extLst>
                <a:ext uri="{FF2B5EF4-FFF2-40B4-BE49-F238E27FC236}">
                  <a16:creationId xmlns:a16="http://schemas.microsoft.com/office/drawing/2014/main" id="{D1D13ECA-56CF-2521-493E-9E92F902122F}"/>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0" y="928688"/>
              <a:ext cx="2428875"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radC5B47.jpg">
              <a:extLst>
                <a:ext uri="{FF2B5EF4-FFF2-40B4-BE49-F238E27FC236}">
                  <a16:creationId xmlns:a16="http://schemas.microsoft.com/office/drawing/2014/main" id="{07CD859C-8ED1-B11A-F2C7-3E5A13523FCC}"/>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2143125" y="4071938"/>
              <a:ext cx="2428875"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radD444B.jpg">
              <a:extLst>
                <a:ext uri="{FF2B5EF4-FFF2-40B4-BE49-F238E27FC236}">
                  <a16:creationId xmlns:a16="http://schemas.microsoft.com/office/drawing/2014/main" id="{BA635A6D-1E20-7116-2506-96F269139D5D}"/>
                </a:ext>
              </a:extLst>
            </p:cNvPr>
            <p:cNvPicPr>
              <a:picLocks/>
            </p:cNvPicPr>
            <p:nvPr/>
          </p:nvPicPr>
          <p:blipFill>
            <a:blip r:embed="rId6">
              <a:extLst>
                <a:ext uri="{28A0092B-C50C-407E-A947-70E740481C1C}">
                  <a14:useLocalDpi xmlns:a14="http://schemas.microsoft.com/office/drawing/2010/main" val="0"/>
                </a:ext>
              </a:extLst>
            </a:blip>
            <a:srcRect/>
            <a:stretch>
              <a:fillRect/>
            </a:stretch>
          </p:blipFill>
          <p:spPr bwMode="auto">
            <a:xfrm>
              <a:off x="0" y="4071938"/>
              <a:ext cx="2143125"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 descr="radB46C7.jpg">
              <a:extLst>
                <a:ext uri="{FF2B5EF4-FFF2-40B4-BE49-F238E27FC236}">
                  <a16:creationId xmlns:a16="http://schemas.microsoft.com/office/drawing/2014/main" id="{4A941609-904D-A0F3-6EB8-E78CBA6767F1}"/>
                </a:ext>
              </a:extLst>
            </p:cNvPr>
            <p:cNvPicPr>
              <a:picLocks/>
            </p:cNvPicPr>
            <p:nvPr/>
          </p:nvPicPr>
          <p:blipFill>
            <a:blip r:embed="rId7">
              <a:extLst>
                <a:ext uri="{28A0092B-C50C-407E-A947-70E740481C1C}">
                  <a14:useLocalDpi xmlns:a14="http://schemas.microsoft.com/office/drawing/2010/main" val="0"/>
                </a:ext>
              </a:extLst>
            </a:blip>
            <a:srcRect/>
            <a:stretch>
              <a:fillRect/>
            </a:stretch>
          </p:blipFill>
          <p:spPr bwMode="auto">
            <a:xfrm>
              <a:off x="2411413" y="928688"/>
              <a:ext cx="2160587"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6484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457EEC-1217-BAAB-B75F-E921A65333B8}"/>
              </a:ext>
            </a:extLst>
          </p:cNvPr>
          <p:cNvSpPr txBox="1"/>
          <p:nvPr/>
        </p:nvSpPr>
        <p:spPr>
          <a:xfrm>
            <a:off x="1979612" y="424191"/>
            <a:ext cx="8229600" cy="523220"/>
          </a:xfrm>
          <a:prstGeom prst="rect">
            <a:avLst/>
          </a:prstGeom>
          <a:noFill/>
          <a:ln>
            <a:noFill/>
          </a:ln>
        </p:spPr>
        <p:txBody>
          <a:bodyPr wrap="square" rtlCol="0" anchor="ctr" anchorCtr="1">
            <a:spAutoFit/>
          </a:bodyPr>
          <a:lstStyle/>
          <a:p>
            <a:r>
              <a:rPr lang="en-GB" sz="2800" b="1" spc="600" dirty="0">
                <a:effectLst>
                  <a:outerShdw blurRad="38100" dist="38100" dir="2700000" algn="tl">
                    <a:srgbClr val="000000">
                      <a:alpha val="43137"/>
                    </a:srgbClr>
                  </a:outerShdw>
                </a:effectLst>
              </a:rPr>
              <a:t>Acid peptic ulcer</a:t>
            </a:r>
          </a:p>
        </p:txBody>
      </p:sp>
      <p:sp>
        <p:nvSpPr>
          <p:cNvPr id="4" name="TextBox 3">
            <a:extLst>
              <a:ext uri="{FF2B5EF4-FFF2-40B4-BE49-F238E27FC236}">
                <a16:creationId xmlns:a16="http://schemas.microsoft.com/office/drawing/2014/main" id="{F62DF9A7-1ADE-30A6-52DD-E9BDCB001033}"/>
              </a:ext>
            </a:extLst>
          </p:cNvPr>
          <p:cNvSpPr txBox="1"/>
          <p:nvPr/>
        </p:nvSpPr>
        <p:spPr>
          <a:xfrm>
            <a:off x="569912" y="1447800"/>
            <a:ext cx="11049000" cy="4154984"/>
          </a:xfrm>
          <a:prstGeom prst="rect">
            <a:avLst/>
          </a:prstGeom>
          <a:noFill/>
          <a:ln>
            <a:noFill/>
          </a:ln>
        </p:spPr>
        <p:txBody>
          <a:bodyPr wrap="square">
            <a:spAutoFit/>
          </a:bodyPr>
          <a:lstStyle/>
          <a:p>
            <a:pPr marL="457200" indent="-457200">
              <a:buAutoNum type="arabicPeriod"/>
            </a:pPr>
            <a:r>
              <a:rPr lang="en-GB" sz="2400" spc="300" dirty="0">
                <a:effectLst>
                  <a:outerShdw blurRad="38100" dist="38100" dir="2700000" algn="tl">
                    <a:srgbClr val="000000">
                      <a:alpha val="43137"/>
                    </a:srgbClr>
                  </a:outerShdw>
                </a:effectLst>
              </a:rPr>
              <a:t>Ulcer diathesis of the duodenum</a:t>
            </a:r>
          </a:p>
          <a:p>
            <a:r>
              <a:rPr lang="en-GB" sz="2400" spc="300" dirty="0">
                <a:effectLst>
                  <a:outerShdw blurRad="38100" dist="38100" dir="2700000" algn="tl">
                    <a:srgbClr val="000000">
                      <a:alpha val="43137"/>
                    </a:srgbClr>
                  </a:outerShdw>
                </a:effectLst>
              </a:rPr>
              <a:t>  </a:t>
            </a: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Duodenal ulcer (DU)  </a:t>
            </a: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Prepyloric and pyloric canal ulcer  </a:t>
            </a: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Combined ulcers of the stomach (UZ) and duodenum</a:t>
            </a:r>
          </a:p>
          <a:p>
            <a:r>
              <a:rPr lang="en-GB" sz="2400" spc="300" dirty="0">
                <a:effectLst>
                  <a:outerShdw blurRad="38100" dist="38100" dir="2700000" algn="tl">
                    <a:srgbClr val="000000">
                      <a:alpha val="43137"/>
                    </a:srgbClr>
                  </a:outerShdw>
                </a:effectLst>
              </a:rPr>
              <a:t>2. Chronic stomach ulcer</a:t>
            </a:r>
          </a:p>
          <a:p>
            <a:endParaRPr lang="en-GB" sz="2400" spc="300" dirty="0">
              <a:effectLst>
                <a:outerShdw blurRad="38100" dist="38100" dir="2700000" algn="tl">
                  <a:srgbClr val="000000">
                    <a:alpha val="43137"/>
                  </a:srgbClr>
                </a:outerShdw>
              </a:effectLst>
            </a:endParaRPr>
          </a:p>
          <a:p>
            <a:r>
              <a:rPr lang="en-GB" sz="2400" spc="300" dirty="0">
                <a:effectLst>
                  <a:outerShdw blurRad="38100" dist="38100" dir="2700000" algn="tl">
                    <a:srgbClr val="000000">
                      <a:alpha val="43137"/>
                    </a:srgbClr>
                  </a:outerShdw>
                </a:effectLst>
              </a:rPr>
              <a:t>3. Acute lesions of the gastric mucosa (AGML)</a:t>
            </a:r>
          </a:p>
          <a:p>
            <a:endParaRPr lang="en-GB" sz="2400" spc="300" dirty="0">
              <a:effectLst>
                <a:outerShdw blurRad="38100" dist="38100" dir="2700000" algn="tl">
                  <a:srgbClr val="000000">
                    <a:alpha val="43137"/>
                  </a:srgbClr>
                </a:outerShdw>
              </a:effectLst>
            </a:endParaRP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Duodenal: gastric ulcer 1:20 once </a:t>
            </a:r>
          </a:p>
          <a:p>
            <a:pPr marL="285750" indent="-285750">
              <a:buFont typeface="Wingdings" panose="05000000000000000000" pitchFamily="2" charset="2"/>
              <a:buChar char="v"/>
            </a:pPr>
            <a:r>
              <a:rPr lang="en-GB" sz="2400" spc="300" dirty="0">
                <a:effectLst>
                  <a:outerShdw blurRad="38100" dist="38100" dir="2700000" algn="tl">
                    <a:srgbClr val="000000">
                      <a:alpha val="43137"/>
                    </a:srgbClr>
                  </a:outerShdw>
                </a:effectLst>
              </a:rPr>
              <a:t>Duodenal : gastric ulcer 10 : 1 today</a:t>
            </a:r>
          </a:p>
        </p:txBody>
      </p:sp>
    </p:spTree>
    <p:extLst>
      <p:ext uri="{BB962C8B-B14F-4D97-AF65-F5344CB8AC3E}">
        <p14:creationId xmlns:p14="http://schemas.microsoft.com/office/powerpoint/2010/main" val="354578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EBFDBB-1F1E-FEF4-DB54-6F577FA988A9}"/>
              </a:ext>
            </a:extLst>
          </p:cNvPr>
          <p:cNvSpPr txBox="1"/>
          <p:nvPr/>
        </p:nvSpPr>
        <p:spPr>
          <a:xfrm>
            <a:off x="531812" y="381000"/>
            <a:ext cx="11201399"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Peculiarities of gastric cardia cancer</a:t>
            </a:r>
          </a:p>
        </p:txBody>
      </p:sp>
      <p:sp>
        <p:nvSpPr>
          <p:cNvPr id="5" name="TextBox 4">
            <a:extLst>
              <a:ext uri="{FF2B5EF4-FFF2-40B4-BE49-F238E27FC236}">
                <a16:creationId xmlns:a16="http://schemas.microsoft.com/office/drawing/2014/main" id="{0C9CEDCC-9FBB-DF15-706C-1623BA13A5C0}"/>
              </a:ext>
            </a:extLst>
          </p:cNvPr>
          <p:cNvSpPr txBox="1"/>
          <p:nvPr/>
        </p:nvSpPr>
        <p:spPr>
          <a:xfrm>
            <a:off x="836611" y="1752600"/>
            <a:ext cx="10591800" cy="3688638"/>
          </a:xfrm>
          <a:prstGeom prst="rect">
            <a:avLst/>
          </a:prstGeom>
          <a:noFill/>
          <a:ln>
            <a:noFill/>
          </a:ln>
        </p:spPr>
        <p:txBody>
          <a:bodyPr wrap="square">
            <a:spAutoFit/>
          </a:bodyPr>
          <a:lstStyle/>
          <a:p>
            <a:pPr algn="just">
              <a:lnSpc>
                <a:spcPct val="200000"/>
              </a:lnSpc>
            </a:pPr>
            <a:r>
              <a:rPr lang="en-GB" sz="2000" b="1" spc="300" dirty="0">
                <a:effectLst>
                  <a:outerShdw blurRad="38100" dist="38100" dir="2700000" algn="tl">
                    <a:srgbClr val="000000">
                      <a:alpha val="43137"/>
                    </a:srgbClr>
                  </a:outerShdw>
                </a:effectLst>
              </a:rPr>
              <a:t>Three types of cardia cancer</a:t>
            </a:r>
          </a:p>
          <a:p>
            <a:pPr marL="342900" indent="-342900" algn="just">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Adenocarcinoma on the ectopic cylindrical epithelium of the distal </a:t>
            </a:r>
            <a:r>
              <a:rPr lang="en-GB" sz="2000" spc="300" dirty="0" err="1">
                <a:effectLst>
                  <a:outerShdw blurRad="38100" dist="38100" dir="2700000" algn="tl">
                    <a:srgbClr val="000000">
                      <a:alpha val="43137"/>
                    </a:srgbClr>
                  </a:outerShdw>
                </a:effectLst>
              </a:rPr>
              <a:t>esophagus</a:t>
            </a:r>
            <a:r>
              <a:rPr lang="en-GB" sz="2000" spc="300" dirty="0">
                <a:effectLst>
                  <a:outerShdw blurRad="38100" dist="38100" dir="2700000" algn="tl">
                    <a:srgbClr val="000000">
                      <a:alpha val="43137"/>
                    </a:srgbClr>
                  </a:outerShdw>
                </a:effectLst>
              </a:rPr>
              <a:t> (Barrett's </a:t>
            </a:r>
            <a:r>
              <a:rPr lang="en-GB" sz="2000" spc="300" dirty="0" err="1">
                <a:effectLst>
                  <a:outerShdw blurRad="38100" dist="38100" dir="2700000" algn="tl">
                    <a:srgbClr val="000000">
                      <a:alpha val="43137"/>
                    </a:srgbClr>
                  </a:outerShdw>
                </a:effectLst>
              </a:rPr>
              <a:t>esophagus</a:t>
            </a:r>
            <a:r>
              <a:rPr lang="en-GB" sz="2000" spc="300" dirty="0">
                <a:effectLst>
                  <a:outerShdw blurRad="38100" dist="38100" dir="2700000" algn="tl">
                    <a:srgbClr val="000000">
                      <a:alpha val="43137"/>
                    </a:srgbClr>
                  </a:outerShdw>
                </a:effectLst>
              </a:rPr>
              <a:t>) </a:t>
            </a:r>
          </a:p>
          <a:p>
            <a:pPr marL="342900" indent="-342900" algn="just">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 A true cancer of the cardia</a:t>
            </a:r>
          </a:p>
          <a:p>
            <a:pPr marL="342900" indent="-342900" algn="just">
              <a:lnSpc>
                <a:spcPct val="20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Carcinoma of the gastric fundus infiltrating the distal </a:t>
            </a:r>
            <a:r>
              <a:rPr lang="en-GB" sz="2000" spc="300" dirty="0" err="1">
                <a:effectLst>
                  <a:outerShdw blurRad="38100" dist="38100" dir="2700000" algn="tl">
                    <a:srgbClr val="000000">
                      <a:alpha val="43137"/>
                    </a:srgbClr>
                  </a:outerShdw>
                </a:effectLst>
              </a:rPr>
              <a:t>esophagus</a:t>
            </a:r>
            <a:endParaRPr lang="en-GB" sz="2000" spc="3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58746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660747D-896F-51F8-43F1-66C262CC1A63}"/>
              </a:ext>
            </a:extLst>
          </p:cNvPr>
          <p:cNvSpPr txBox="1"/>
          <p:nvPr/>
        </p:nvSpPr>
        <p:spPr>
          <a:xfrm>
            <a:off x="455612" y="304800"/>
            <a:ext cx="11353800" cy="1077218"/>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Operative treatment of carcinoma of the cardia</a:t>
            </a:r>
          </a:p>
        </p:txBody>
      </p:sp>
      <p:sp>
        <p:nvSpPr>
          <p:cNvPr id="5" name="TextBox 4">
            <a:extLst>
              <a:ext uri="{FF2B5EF4-FFF2-40B4-BE49-F238E27FC236}">
                <a16:creationId xmlns:a16="http://schemas.microsoft.com/office/drawing/2014/main" id="{CA7B3C2B-05D9-250D-3F97-6F8184F435B1}"/>
              </a:ext>
            </a:extLst>
          </p:cNvPr>
          <p:cNvSpPr txBox="1"/>
          <p:nvPr/>
        </p:nvSpPr>
        <p:spPr>
          <a:xfrm>
            <a:off x="341312" y="1676400"/>
            <a:ext cx="11582399" cy="4304192"/>
          </a:xfrm>
          <a:prstGeom prst="rect">
            <a:avLst/>
          </a:prstGeom>
          <a:noFill/>
          <a:ln>
            <a:noFill/>
          </a:ln>
        </p:spPr>
        <p:txBody>
          <a:bodyPr wrap="square">
            <a:spAutoFit/>
          </a:bodyPr>
          <a:lstStyle/>
          <a:p>
            <a:pPr marL="342900" indent="-342900" algn="just">
              <a:lnSpc>
                <a:spcPct val="200000"/>
              </a:lnSpc>
              <a:buFont typeface="+mj-lt"/>
              <a:buAutoNum type="arabicPeriod"/>
            </a:pPr>
            <a:r>
              <a:rPr lang="en-GB" sz="2000" spc="300" dirty="0">
                <a:effectLst>
                  <a:outerShdw blurRad="38100" dist="38100" dir="2700000" algn="tl">
                    <a:srgbClr val="000000">
                      <a:alpha val="43137"/>
                    </a:srgbClr>
                  </a:outerShdw>
                </a:effectLst>
              </a:rPr>
              <a:t>Left </a:t>
            </a:r>
            <a:r>
              <a:rPr lang="en-GB" sz="2000" spc="300" dirty="0" err="1">
                <a:effectLst>
                  <a:outerShdw blurRad="38100" dist="38100" dir="2700000" algn="tl">
                    <a:srgbClr val="000000">
                      <a:alpha val="43137"/>
                    </a:srgbClr>
                  </a:outerShdw>
                </a:effectLst>
              </a:rPr>
              <a:t>thoraco</a:t>
            </a:r>
            <a:r>
              <a:rPr lang="en-GB" sz="2000" spc="300" dirty="0">
                <a:effectLst>
                  <a:outerShdw blurRad="38100" dist="38100" dir="2700000" algn="tl">
                    <a:srgbClr val="000000">
                      <a:alpha val="43137"/>
                    </a:srgbClr>
                  </a:outerShdw>
                </a:effectLst>
              </a:rPr>
              <a:t> - abdominal approach</a:t>
            </a:r>
          </a:p>
          <a:p>
            <a:pPr marL="342900" indent="-342900" algn="just">
              <a:lnSpc>
                <a:spcPct val="200000"/>
              </a:lnSpc>
              <a:buFont typeface="+mj-lt"/>
              <a:buAutoNum type="arabicPeriod"/>
            </a:pPr>
            <a:r>
              <a:rPr lang="en-GB" sz="2000" spc="300" dirty="0">
                <a:effectLst>
                  <a:outerShdw blurRad="38100" dist="38100" dir="2700000" algn="tl">
                    <a:srgbClr val="000000">
                      <a:alpha val="43137"/>
                    </a:srgbClr>
                  </a:outerShdw>
                </a:effectLst>
              </a:rPr>
              <a:t>Total gastrectomy + distal esophagectomy + lymphadenectomy</a:t>
            </a:r>
          </a:p>
          <a:p>
            <a:pPr marL="342900" indent="-342900" algn="just">
              <a:lnSpc>
                <a:spcPct val="200000"/>
              </a:lnSpc>
              <a:buFont typeface="+mj-lt"/>
              <a:buAutoNum type="arabicPeriod"/>
            </a:pPr>
            <a:r>
              <a:rPr lang="en-GB" sz="2000" spc="300" dirty="0">
                <a:effectLst>
                  <a:outerShdw blurRad="38100" dist="38100" dir="2700000" algn="tl">
                    <a:srgbClr val="000000">
                      <a:alpha val="43137"/>
                    </a:srgbClr>
                  </a:outerShdw>
                </a:effectLst>
              </a:rPr>
              <a:t>Reconstruction of the digestive tract, Roux-en-Y jejunal coil</a:t>
            </a:r>
          </a:p>
          <a:p>
            <a:pPr marL="342900" indent="-342900" algn="just">
              <a:lnSpc>
                <a:spcPct val="200000"/>
              </a:lnSpc>
              <a:buFont typeface="+mj-lt"/>
              <a:buAutoNum type="arabicPeriod"/>
            </a:pPr>
            <a:r>
              <a:rPr lang="en-GB" sz="2000" spc="300" dirty="0">
                <a:effectLst>
                  <a:outerShdw blurRad="38100" dist="38100" dir="2700000" algn="tl">
                    <a:srgbClr val="000000">
                      <a:alpha val="43137"/>
                    </a:srgbClr>
                  </a:outerShdw>
                </a:effectLst>
              </a:rPr>
              <a:t>Squamous cell carcinoma of the </a:t>
            </a:r>
            <a:r>
              <a:rPr lang="en-GB" sz="2000" spc="300" dirty="0" err="1">
                <a:effectLst>
                  <a:outerShdw blurRad="38100" dist="38100" dir="2700000" algn="tl">
                    <a:srgbClr val="000000">
                      <a:alpha val="43137"/>
                    </a:srgbClr>
                  </a:outerShdw>
                </a:effectLst>
              </a:rPr>
              <a:t>esophagus</a:t>
            </a:r>
            <a:r>
              <a:rPr lang="en-GB" sz="2000" spc="300" dirty="0">
                <a:effectLst>
                  <a:outerShdw blurRad="38100" dist="38100" dir="2700000" algn="tl">
                    <a:srgbClr val="000000">
                      <a:alpha val="43137"/>
                    </a:srgbClr>
                  </a:outerShdw>
                </a:effectLst>
              </a:rPr>
              <a:t>, affecting the cardia</a:t>
            </a:r>
          </a:p>
          <a:p>
            <a:pPr marL="342900" indent="-342900" algn="just">
              <a:lnSpc>
                <a:spcPct val="200000"/>
              </a:lnSpc>
              <a:buFont typeface="Wingdings" panose="05000000000000000000" pitchFamily="2" charset="2"/>
              <a:buChar char="Ø"/>
            </a:pPr>
            <a:r>
              <a:rPr lang="en-GB" sz="2000" spc="300" dirty="0">
                <a:effectLst>
                  <a:outerShdw blurRad="38100" dist="38100" dir="2700000" algn="tl">
                    <a:srgbClr val="000000">
                      <a:alpha val="43137"/>
                    </a:srgbClr>
                  </a:outerShdw>
                </a:effectLst>
              </a:rPr>
              <a:t>Total gastrectomy + subtotal esophagectomy</a:t>
            </a:r>
          </a:p>
          <a:p>
            <a:pPr marL="342900" indent="-342900">
              <a:lnSpc>
                <a:spcPct val="200000"/>
              </a:lnSpc>
              <a:buFont typeface="Wingdings" panose="05000000000000000000" pitchFamily="2" charset="2"/>
              <a:buChar char="Ø"/>
            </a:pPr>
            <a:r>
              <a:rPr lang="en-GB" sz="2000" spc="300" dirty="0" err="1">
                <a:effectLst>
                  <a:outerShdw blurRad="38100" dist="38100" dir="2700000" algn="tl">
                    <a:srgbClr val="000000">
                      <a:alpha val="43137"/>
                    </a:srgbClr>
                  </a:outerShdw>
                </a:effectLst>
              </a:rPr>
              <a:t>Esophagoplasty</a:t>
            </a:r>
            <a:r>
              <a:rPr lang="en-GB" sz="2000" spc="300" dirty="0">
                <a:effectLst>
                  <a:outerShdw blurRad="38100" dist="38100" dir="2700000" algn="tl">
                    <a:srgbClr val="000000">
                      <a:alpha val="43137"/>
                    </a:srgbClr>
                  </a:outerShdw>
                </a:effectLst>
              </a:rPr>
              <a:t> with cervical </a:t>
            </a:r>
            <a:r>
              <a:rPr lang="en-GB" sz="2000" spc="300" dirty="0" err="1">
                <a:effectLst>
                  <a:outerShdw blurRad="38100" dist="38100" dir="2700000" algn="tl">
                    <a:srgbClr val="000000">
                      <a:alpha val="43137"/>
                    </a:srgbClr>
                  </a:outerShdw>
                </a:effectLst>
              </a:rPr>
              <a:t>esophagocoloanastomosis</a:t>
            </a:r>
            <a:r>
              <a:rPr lang="en-GB" sz="2000" spc="300" dirty="0">
                <a:effectLst>
                  <a:outerShdw blurRad="38100" dist="38100" dir="2700000" algn="tl">
                    <a:srgbClr val="000000">
                      <a:alpha val="43137"/>
                    </a:srgbClr>
                  </a:outerShdw>
                </a:effectLst>
              </a:rPr>
              <a:t> + lymphadenectomy</a:t>
            </a:r>
          </a:p>
        </p:txBody>
      </p:sp>
    </p:spTree>
    <p:extLst>
      <p:ext uri="{BB962C8B-B14F-4D97-AF65-F5344CB8AC3E}">
        <p14:creationId xmlns:p14="http://schemas.microsoft.com/office/powerpoint/2010/main" val="336026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24FC6A1-02BB-1092-63A6-54603ABD541F}"/>
              </a:ext>
            </a:extLst>
          </p:cNvPr>
          <p:cNvSpPr txBox="1"/>
          <p:nvPr/>
        </p:nvSpPr>
        <p:spPr>
          <a:xfrm>
            <a:off x="531812" y="304800"/>
            <a:ext cx="11125200" cy="646331"/>
          </a:xfrm>
          <a:prstGeom prst="rect">
            <a:avLst/>
          </a:prstGeom>
          <a:noFill/>
          <a:ln>
            <a:noFill/>
          </a:ln>
        </p:spPr>
        <p:txBody>
          <a:bodyPr wrap="square">
            <a:spAutoFit/>
          </a:bodyPr>
          <a:lstStyle/>
          <a:p>
            <a:pPr algn="ctr"/>
            <a:r>
              <a:rPr lang="en-GB" spc="300" dirty="0">
                <a:effectLst>
                  <a:outerShdw blurRad="38100" dist="38100" dir="2700000" algn="tl">
                    <a:srgbClr val="000000">
                      <a:alpha val="43137"/>
                    </a:srgbClr>
                  </a:outerShdw>
                </a:effectLst>
              </a:rPr>
              <a:t>Operative approach in resection of the cardia and possible reconstruction of the digestive tube</a:t>
            </a:r>
          </a:p>
        </p:txBody>
      </p:sp>
      <p:pic>
        <p:nvPicPr>
          <p:cNvPr id="4" name="Picture 6" descr="rad32785.jpg">
            <a:extLst>
              <a:ext uri="{FF2B5EF4-FFF2-40B4-BE49-F238E27FC236}">
                <a16:creationId xmlns:a16="http://schemas.microsoft.com/office/drawing/2014/main" id="{52A81AE4-2D78-1F8B-8318-1F417826D560}"/>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1446212" y="1066800"/>
            <a:ext cx="542925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rad66A7C.jpg">
            <a:extLst>
              <a:ext uri="{FF2B5EF4-FFF2-40B4-BE49-F238E27FC236}">
                <a16:creationId xmlns:a16="http://schemas.microsoft.com/office/drawing/2014/main" id="{8BB3D514-E89C-A931-43F2-8251738BD20D}"/>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875462" y="5067300"/>
            <a:ext cx="371475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radB85C6.jpg">
            <a:extLst>
              <a:ext uri="{FF2B5EF4-FFF2-40B4-BE49-F238E27FC236}">
                <a16:creationId xmlns:a16="http://schemas.microsoft.com/office/drawing/2014/main" id="{713572B5-7F06-B057-10D7-27B1CF833627}"/>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6875462" y="1066800"/>
            <a:ext cx="37147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6368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765102-BFBD-BFC2-EB15-E79AB12B0BB2}"/>
              </a:ext>
            </a:extLst>
          </p:cNvPr>
          <p:cNvSpPr txBox="1"/>
          <p:nvPr/>
        </p:nvSpPr>
        <p:spPr>
          <a:xfrm>
            <a:off x="1865672" y="304800"/>
            <a:ext cx="8457481"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Lymphomas of the stomach</a:t>
            </a:r>
          </a:p>
        </p:txBody>
      </p:sp>
      <p:sp>
        <p:nvSpPr>
          <p:cNvPr id="5" name="TextBox 4">
            <a:extLst>
              <a:ext uri="{FF2B5EF4-FFF2-40B4-BE49-F238E27FC236}">
                <a16:creationId xmlns:a16="http://schemas.microsoft.com/office/drawing/2014/main" id="{429C2D0B-E7E9-7E45-B2B7-F170D122A55F}"/>
              </a:ext>
            </a:extLst>
          </p:cNvPr>
          <p:cNvSpPr txBox="1"/>
          <p:nvPr/>
        </p:nvSpPr>
        <p:spPr>
          <a:xfrm>
            <a:off x="760487" y="1447800"/>
            <a:ext cx="10667850" cy="4650440"/>
          </a:xfrm>
          <a:prstGeom prst="rect">
            <a:avLst/>
          </a:prstGeom>
          <a:noFill/>
          <a:ln>
            <a:noFill/>
          </a:ln>
        </p:spPr>
        <p:txBody>
          <a:bodyPr wrap="square">
            <a:spAutoFit/>
          </a:bodyPr>
          <a:lstStyle/>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Division</a:t>
            </a:r>
          </a:p>
          <a:p>
            <a:pPr marL="342900" indent="-342900">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Malignant lymphomas of the stomach</a:t>
            </a:r>
          </a:p>
          <a:p>
            <a:pPr marL="342900" indent="-342900">
              <a:lnSpc>
                <a:spcPct val="150000"/>
              </a:lnSpc>
              <a:buFont typeface="Wingdings" panose="05000000000000000000" pitchFamily="2" charset="2"/>
              <a:buChar char="ü"/>
            </a:pPr>
            <a:r>
              <a:rPr lang="en-GB" sz="2000" spc="300" dirty="0" err="1">
                <a:effectLst>
                  <a:outerShdw blurRad="38100" dist="38100" dir="2700000" algn="tl">
                    <a:srgbClr val="000000">
                      <a:alpha val="43137"/>
                    </a:srgbClr>
                  </a:outerShdw>
                </a:effectLst>
              </a:rPr>
              <a:t>Lymphosarcomas</a:t>
            </a:r>
            <a:endParaRPr lang="en-GB" sz="2000" spc="300" dirty="0">
              <a:effectLst>
                <a:outerShdw blurRad="38100" dist="38100" dir="2700000" algn="tl">
                  <a:srgbClr val="000000">
                    <a:alpha val="43137"/>
                  </a:srgbClr>
                </a:outerShdw>
              </a:effectLst>
            </a:endParaRPr>
          </a:p>
          <a:p>
            <a:pPr marL="342900" indent="-342900">
              <a:lnSpc>
                <a:spcPct val="150000"/>
              </a:lnSpc>
              <a:buFont typeface="Wingdings" panose="05000000000000000000" pitchFamily="2" charset="2"/>
              <a:buChar char="ü"/>
            </a:pPr>
            <a:r>
              <a:rPr lang="en-GB" sz="2000" spc="300" dirty="0" err="1">
                <a:effectLst>
                  <a:outerShdw blurRad="38100" dist="38100" dir="2700000" algn="tl">
                    <a:srgbClr val="000000">
                      <a:alpha val="43137"/>
                    </a:srgbClr>
                  </a:outerShdw>
                </a:effectLst>
              </a:rPr>
              <a:t>Reticulosarcomas</a:t>
            </a:r>
            <a:endParaRPr lang="en-GB" sz="2000" spc="300" dirty="0">
              <a:effectLst>
                <a:outerShdw blurRad="38100" dist="38100" dir="2700000" algn="tl">
                  <a:srgbClr val="000000">
                    <a:alpha val="43137"/>
                  </a:srgbClr>
                </a:outerShdw>
              </a:effectLst>
            </a:endParaRP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They reach enormous growth and are often "falsely inoperable"</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Resections and radiotherapy give 50% survival over 5 years</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Two forms of the disease</a:t>
            </a:r>
          </a:p>
          <a:p>
            <a:pPr marL="342900" indent="-342900">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Primary lymphoma, rare</a:t>
            </a:r>
          </a:p>
          <a:p>
            <a:pPr marL="342900" indent="-342900">
              <a:lnSpc>
                <a:spcPct val="150000"/>
              </a:lnSpc>
              <a:buFont typeface="Wingdings" panose="05000000000000000000" pitchFamily="2" charset="2"/>
              <a:buChar char="ü"/>
            </a:pPr>
            <a:r>
              <a:rPr lang="en-GB" sz="2000" spc="300" dirty="0">
                <a:effectLst>
                  <a:outerShdw blurRad="38100" dist="38100" dir="2700000" algn="tl">
                    <a:srgbClr val="000000">
                      <a:alpha val="43137"/>
                    </a:srgbClr>
                  </a:outerShdw>
                </a:effectLst>
              </a:rPr>
              <a:t>Part of a generalized disease, more often</a:t>
            </a:r>
          </a:p>
          <a:p>
            <a:pPr marL="342900" indent="-342900">
              <a:lnSpc>
                <a:spcPct val="150000"/>
              </a:lnSpc>
              <a:buFont typeface="Wingdings" panose="05000000000000000000" pitchFamily="2" charset="2"/>
              <a:buChar char="v"/>
            </a:pPr>
            <a:r>
              <a:rPr lang="en-GB" sz="2000" spc="300" dirty="0">
                <a:effectLst>
                  <a:outerShdw blurRad="38100" dist="38100" dir="2700000" algn="tl">
                    <a:srgbClr val="000000">
                      <a:alpha val="43137"/>
                    </a:srgbClr>
                  </a:outerShdw>
                </a:effectLst>
              </a:rPr>
              <a:t>More common in men</a:t>
            </a:r>
          </a:p>
        </p:txBody>
      </p:sp>
    </p:spTree>
    <p:extLst>
      <p:ext uri="{BB962C8B-B14F-4D97-AF65-F5344CB8AC3E}">
        <p14:creationId xmlns:p14="http://schemas.microsoft.com/office/powerpoint/2010/main" val="4197642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B2B463-DC2F-08AD-216D-A77767AED6B1}"/>
              </a:ext>
            </a:extLst>
          </p:cNvPr>
          <p:cNvSpPr txBox="1"/>
          <p:nvPr/>
        </p:nvSpPr>
        <p:spPr>
          <a:xfrm>
            <a:off x="684212" y="166568"/>
            <a:ext cx="10820400" cy="6032421"/>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Ulcer diathesis</a:t>
            </a:r>
          </a:p>
          <a:p>
            <a:endParaRPr lang="en-GB" dirty="0"/>
          </a:p>
          <a:p>
            <a:pPr marL="342900" indent="-342900" algn="just">
              <a:buFont typeface="Wingdings" panose="05000000000000000000" pitchFamily="2" charset="2"/>
              <a:buChar char="v"/>
            </a:pPr>
            <a:r>
              <a:rPr lang="en-GB" sz="2400" spc="300" dirty="0">
                <a:effectLst>
                  <a:outerShdw blurRad="38100" dist="38100" dir="2700000" algn="tl">
                    <a:srgbClr val="000000">
                      <a:alpha val="43137"/>
                    </a:srgbClr>
                  </a:outerShdw>
                </a:effectLst>
              </a:rPr>
              <a:t>Definition: peptic ulcer occurs due to the corrosive effect of acid on the damaged epithelium of the mucous membrane, when invading factors (HCL, pepsin) overcome the </a:t>
            </a:r>
            <a:r>
              <a:rPr lang="en-GB" sz="2400" spc="300" dirty="0" err="1">
                <a:effectLst>
                  <a:outerShdw blurRad="38100" dist="38100" dir="2700000" algn="tl">
                    <a:srgbClr val="000000">
                      <a:alpha val="43137"/>
                    </a:srgbClr>
                  </a:outerShdw>
                </a:effectLst>
              </a:rPr>
              <a:t>defense</a:t>
            </a:r>
            <a:r>
              <a:rPr lang="en-GB" sz="2400" spc="300" dirty="0">
                <a:effectLst>
                  <a:outerShdw blurRad="38100" dist="38100" dir="2700000" algn="tl">
                    <a:srgbClr val="000000">
                      <a:alpha val="43137"/>
                    </a:srgbClr>
                  </a:outerShdw>
                </a:effectLst>
              </a:rPr>
              <a:t> of the mucosal barrier</a:t>
            </a:r>
          </a:p>
          <a:p>
            <a:pPr marL="342900" indent="-342900" algn="just">
              <a:buFont typeface="Wingdings" panose="05000000000000000000" pitchFamily="2" charset="2"/>
              <a:buChar char="v"/>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400" spc="300" dirty="0">
                <a:effectLst>
                  <a:outerShdw blurRad="38100" dist="38100" dir="2700000" algn="tl">
                    <a:srgbClr val="000000">
                      <a:alpha val="43137"/>
                    </a:srgbClr>
                  </a:outerShdw>
                </a:effectLst>
              </a:rPr>
              <a:t>SHWARTZ: without acid there is no ulcer (all other erosions and sores are potentially malignant)</a:t>
            </a:r>
          </a:p>
          <a:p>
            <a:pPr marL="342900" indent="-342900" algn="just">
              <a:buFont typeface="Wingdings" panose="05000000000000000000" pitchFamily="2" charset="2"/>
              <a:buChar char="v"/>
            </a:pPr>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400" spc="300" dirty="0">
                <a:effectLst>
                  <a:outerShdw blurRad="38100" dist="38100" dir="2700000" algn="tl">
                    <a:srgbClr val="000000">
                      <a:alpha val="43137"/>
                    </a:srgbClr>
                  </a:outerShdw>
                </a:effectLst>
              </a:rPr>
              <a:t>Epidemiology</a:t>
            </a:r>
          </a:p>
          <a:p>
            <a:pPr algn="just"/>
            <a:endParaRPr lang="en-GB" sz="24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q"/>
            </a:pPr>
            <a:r>
              <a:rPr lang="en-GB" sz="2400" spc="300" dirty="0">
                <a:effectLst>
                  <a:outerShdw blurRad="38100" dist="38100" dir="2700000" algn="tl">
                    <a:srgbClr val="000000">
                      <a:alpha val="43137"/>
                    </a:srgbClr>
                  </a:outerShdw>
                </a:effectLst>
              </a:rPr>
              <a:t>Three times more common in men</a:t>
            </a:r>
          </a:p>
          <a:p>
            <a:pPr marL="342900" indent="-342900" algn="just">
              <a:buFont typeface="Wingdings" panose="05000000000000000000" pitchFamily="2" charset="2"/>
              <a:buChar char="q"/>
            </a:pPr>
            <a:r>
              <a:rPr lang="en-GB" sz="2400" spc="300" dirty="0">
                <a:effectLst>
                  <a:outerShdw blurRad="38100" dist="38100" dir="2700000" algn="tl">
                    <a:srgbClr val="000000">
                      <a:alpha val="43137"/>
                    </a:srgbClr>
                  </a:outerShdw>
                </a:effectLst>
              </a:rPr>
              <a:t>Duodenal ulcer more common in young people, gastric ulcer in the elderly</a:t>
            </a:r>
          </a:p>
          <a:p>
            <a:pPr marL="342900" indent="-342900" algn="just">
              <a:buFont typeface="Wingdings" panose="05000000000000000000" pitchFamily="2" charset="2"/>
              <a:buChar char="q"/>
            </a:pPr>
            <a:r>
              <a:rPr lang="en-GB" sz="2400" spc="300" dirty="0">
                <a:effectLst>
                  <a:outerShdw blurRad="38100" dist="38100" dir="2700000" algn="tl">
                    <a:srgbClr val="000000">
                      <a:alpha val="43137"/>
                    </a:srgbClr>
                  </a:outerShdw>
                </a:effectLst>
              </a:rPr>
              <a:t>Family preference</a:t>
            </a:r>
          </a:p>
        </p:txBody>
      </p:sp>
    </p:spTree>
    <p:extLst>
      <p:ext uri="{BB962C8B-B14F-4D97-AF65-F5344CB8AC3E}">
        <p14:creationId xmlns:p14="http://schemas.microsoft.com/office/powerpoint/2010/main" val="375931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99548F4-06A0-1C21-E941-30C583370E37}"/>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a:effectLst>
                  <a:outerShdw blurRad="38100" dist="38100" dir="2700000" algn="tl">
                    <a:srgbClr val="000000">
                      <a:alpha val="43137"/>
                    </a:srgbClr>
                  </a:outerShdw>
                </a:effectLst>
              </a:rPr>
              <a:t>Gastric ulcer</a:t>
            </a:r>
          </a:p>
        </p:txBody>
      </p:sp>
      <p:graphicFrame>
        <p:nvGraphicFramePr>
          <p:cNvPr id="5" name="Table 4">
            <a:extLst>
              <a:ext uri="{FF2B5EF4-FFF2-40B4-BE49-F238E27FC236}">
                <a16:creationId xmlns:a16="http://schemas.microsoft.com/office/drawing/2014/main" id="{2B479591-CB0D-A5B6-B936-0D143124290B}"/>
              </a:ext>
            </a:extLst>
          </p:cNvPr>
          <p:cNvGraphicFramePr>
            <a:graphicFrameLocks noGrp="1"/>
          </p:cNvGraphicFramePr>
          <p:nvPr>
            <p:extLst>
              <p:ext uri="{D42A27DB-BD31-4B8C-83A1-F6EECF244321}">
                <p14:modId xmlns:p14="http://schemas.microsoft.com/office/powerpoint/2010/main" val="3635766391"/>
              </p:ext>
            </p:extLst>
          </p:nvPr>
        </p:nvGraphicFramePr>
        <p:xfrm>
          <a:off x="531812" y="1143000"/>
          <a:ext cx="10820400" cy="1355726"/>
        </p:xfrm>
        <a:graphic>
          <a:graphicData uri="http://schemas.openxmlformats.org/drawingml/2006/table">
            <a:tbl>
              <a:tblPr/>
              <a:tblGrid>
                <a:gridCol w="4316092">
                  <a:extLst>
                    <a:ext uri="{9D8B030D-6E8A-4147-A177-3AD203B41FA5}">
                      <a16:colId xmlns:a16="http://schemas.microsoft.com/office/drawing/2014/main" val="675553867"/>
                    </a:ext>
                  </a:extLst>
                </a:gridCol>
                <a:gridCol w="4195419">
                  <a:extLst>
                    <a:ext uri="{9D8B030D-6E8A-4147-A177-3AD203B41FA5}">
                      <a16:colId xmlns:a16="http://schemas.microsoft.com/office/drawing/2014/main" val="1292410977"/>
                    </a:ext>
                  </a:extLst>
                </a:gridCol>
                <a:gridCol w="2308889">
                  <a:extLst>
                    <a:ext uri="{9D8B030D-6E8A-4147-A177-3AD203B41FA5}">
                      <a16:colId xmlns:a16="http://schemas.microsoft.com/office/drawing/2014/main" val="1007738844"/>
                    </a:ext>
                  </a:extLst>
                </a:gridCol>
              </a:tblGrid>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Gastric ulcer</a:t>
                      </a:r>
                      <a:endParaRPr kumimoji="0" lang="sr-Latn-C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endParaRPr>
                    </a:p>
                  </a:txBody>
                  <a:tcPr marT="45741" marB="4574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Men</a:t>
                      </a:r>
                      <a:r>
                        <a:rPr kumimoji="0" lang="sr-Latn-C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 : </a:t>
                      </a:r>
                      <a:r>
                        <a:rPr kumimoji="0" lang="en-U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Women</a:t>
                      </a:r>
                      <a:endParaRPr kumimoji="0" lang="sr-Latn-C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endParaRPr>
                    </a:p>
                  </a:txBody>
                  <a:tcPr marT="45741" marB="457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sr-Latn-CS" sz="2800" b="0" i="0" u="none" strike="noStrike" cap="none" spc="300" normalizeH="0" baseline="0">
                          <a:ln>
                            <a:noFill/>
                          </a:ln>
                          <a:solidFill>
                            <a:schemeClr val="tx1"/>
                          </a:solidFill>
                          <a:effectLst>
                            <a:outerShdw blurRad="38100" dist="38100" dir="2700000" algn="tl">
                              <a:srgbClr val="000000"/>
                            </a:outerShdw>
                          </a:effectLst>
                          <a:latin typeface="+mn-lt"/>
                          <a:cs typeface="Times New Roman" pitchFamily="18" charset="0"/>
                        </a:rPr>
                        <a:t>   </a:t>
                      </a:r>
                      <a:r>
                        <a:rPr kumimoji="0" lang="sr-Latn-CS" sz="3200" b="1" i="0" u="none" strike="noStrike" cap="none" spc="300" normalizeH="0" baseline="0">
                          <a:ln>
                            <a:noFill/>
                          </a:ln>
                          <a:solidFill>
                            <a:schemeClr val="tx1"/>
                          </a:solidFill>
                          <a:effectLst>
                            <a:outerShdw blurRad="38100" dist="38100" dir="2700000" algn="tl">
                              <a:srgbClr val="000000"/>
                            </a:outerShdw>
                          </a:effectLst>
                          <a:latin typeface="+mn-lt"/>
                          <a:cs typeface="Times New Roman" pitchFamily="18" charset="0"/>
                        </a:rPr>
                        <a:t>7  :  1</a:t>
                      </a:r>
                    </a:p>
                  </a:txBody>
                  <a:tcPr marT="45741" marB="4574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84636336"/>
                  </a:ext>
                </a:extLst>
              </a:tr>
              <a:tr h="677863">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Duodenal ulcer</a:t>
                      </a:r>
                      <a:endParaRPr kumimoji="0" lang="sr-Latn-C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endParaRPr>
                    </a:p>
                  </a:txBody>
                  <a:tcPr marT="45741" marB="4574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Men</a:t>
                      </a:r>
                      <a:r>
                        <a:rPr kumimoji="0" lang="sr-Latn-C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 : </a:t>
                      </a:r>
                      <a:r>
                        <a:rPr kumimoji="0" lang="en-U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Women</a:t>
                      </a:r>
                      <a:endParaRPr kumimoji="0" lang="sr-Latn-CS" sz="20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endParaRPr>
                    </a:p>
                  </a:txBody>
                  <a:tcPr marT="45741" marB="4574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sr-Latn-CS" sz="2800" b="0"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   </a:t>
                      </a:r>
                      <a:r>
                        <a:rPr kumimoji="0" lang="sr-Latn-CS" sz="3200" b="1" i="0" u="none" strike="noStrike" cap="none" spc="300" normalizeH="0" baseline="0" dirty="0">
                          <a:ln>
                            <a:noFill/>
                          </a:ln>
                          <a:solidFill>
                            <a:schemeClr val="tx1"/>
                          </a:solidFill>
                          <a:effectLst>
                            <a:outerShdw blurRad="38100" dist="38100" dir="2700000" algn="tl">
                              <a:srgbClr val="000000"/>
                            </a:outerShdw>
                          </a:effectLst>
                          <a:latin typeface="+mn-lt"/>
                          <a:cs typeface="Times New Roman" pitchFamily="18" charset="0"/>
                        </a:rPr>
                        <a:t>2  :  1</a:t>
                      </a:r>
                    </a:p>
                  </a:txBody>
                  <a:tcPr marT="45741" marB="4574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30188658"/>
                  </a:ext>
                </a:extLst>
              </a:tr>
            </a:tbl>
          </a:graphicData>
        </a:graphic>
      </p:graphicFrame>
      <p:sp>
        <p:nvSpPr>
          <p:cNvPr id="7" name="TextBox 6">
            <a:extLst>
              <a:ext uri="{FF2B5EF4-FFF2-40B4-BE49-F238E27FC236}">
                <a16:creationId xmlns:a16="http://schemas.microsoft.com/office/drawing/2014/main" id="{D2641DED-C5EF-1449-9AD2-B8477C9E52EF}"/>
              </a:ext>
            </a:extLst>
          </p:cNvPr>
          <p:cNvSpPr txBox="1"/>
          <p:nvPr/>
        </p:nvSpPr>
        <p:spPr>
          <a:xfrm>
            <a:off x="1141412" y="2743200"/>
            <a:ext cx="9906000" cy="3785652"/>
          </a:xfrm>
          <a:prstGeom prst="rect">
            <a:avLst/>
          </a:prstGeom>
          <a:noFill/>
          <a:ln>
            <a:noFill/>
          </a:ln>
        </p:spPr>
        <p:txBody>
          <a:bodyPr wrap="square">
            <a:spAutoFit/>
          </a:bodyPr>
          <a:lstStyle/>
          <a:p>
            <a:pPr marL="342900" indent="-342900">
              <a:buFont typeface="Wingdings" panose="05000000000000000000" pitchFamily="2" charset="2"/>
              <a:buChar char="v"/>
            </a:pPr>
            <a:r>
              <a:rPr lang="en-GB" sz="2400" spc="300" dirty="0">
                <a:effectLst>
                  <a:outerShdw blurRad="38100" dist="38100" dir="2700000" algn="tl">
                    <a:srgbClr val="000000">
                      <a:alpha val="43137"/>
                    </a:srgbClr>
                  </a:outerShdw>
                </a:effectLst>
              </a:rPr>
              <a:t>35% have complications: bleeding or perforation</a:t>
            </a:r>
          </a:p>
          <a:p>
            <a:pPr marL="342900" indent="-342900">
              <a:buFont typeface="Wingdings" panose="05000000000000000000" pitchFamily="2" charset="2"/>
              <a:buChar char="v"/>
            </a:pPr>
            <a:r>
              <a:rPr lang="en-GB" sz="2400" spc="300" dirty="0">
                <a:effectLst>
                  <a:outerShdw blurRad="38100" dist="38100" dir="2700000" algn="tl">
                    <a:srgbClr val="000000">
                      <a:alpha val="43137"/>
                    </a:srgbClr>
                  </a:outerShdw>
                </a:effectLst>
              </a:rPr>
              <a:t>25% are associated with duodenal ulcer</a:t>
            </a:r>
          </a:p>
          <a:p>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v"/>
            </a:pPr>
            <a:r>
              <a:rPr lang="en-GB" sz="2400" spc="300" dirty="0">
                <a:effectLst>
                  <a:outerShdw blurRad="38100" dist="38100" dir="2700000" algn="tl">
                    <a:srgbClr val="000000">
                      <a:alpha val="43137"/>
                    </a:srgbClr>
                  </a:outerShdw>
                </a:effectLst>
              </a:rPr>
              <a:t>Pathogenesis</a:t>
            </a:r>
          </a:p>
          <a:p>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v"/>
            </a:pPr>
            <a:r>
              <a:rPr lang="en-GB" sz="2400" spc="300" dirty="0">
                <a:effectLst>
                  <a:outerShdw blurRad="38100" dist="38100" dir="2700000" algn="tl">
                    <a:srgbClr val="000000">
                      <a:alpha val="43137"/>
                    </a:srgbClr>
                  </a:outerShdw>
                </a:effectLst>
              </a:rPr>
              <a:t>Duodenal ulcer causes stasis in the stomach</a:t>
            </a:r>
          </a:p>
          <a:p>
            <a:endParaRPr lang="en-GB" sz="2400" spc="300" dirty="0">
              <a:effectLst>
                <a:outerShdw blurRad="38100" dist="38100" dir="2700000" algn="tl">
                  <a:srgbClr val="000000">
                    <a:alpha val="43137"/>
                  </a:srgbClr>
                </a:outerShdw>
              </a:effectLst>
            </a:endParaRPr>
          </a:p>
          <a:p>
            <a:pPr marL="342900" indent="-342900">
              <a:buFont typeface="Wingdings" panose="05000000000000000000" pitchFamily="2" charset="2"/>
              <a:buChar char="ü"/>
            </a:pPr>
            <a:r>
              <a:rPr lang="en-GB" sz="2400" spc="300" dirty="0">
                <a:effectLst>
                  <a:outerShdw blurRad="38100" dist="38100" dir="2700000" algn="tl">
                    <a:srgbClr val="000000">
                      <a:alpha val="43137"/>
                    </a:srgbClr>
                  </a:outerShdw>
                </a:effectLst>
              </a:rPr>
              <a:t>Wall distension stimulates gastrin secretion</a:t>
            </a:r>
          </a:p>
          <a:p>
            <a:pPr marL="342900" indent="-342900">
              <a:buFont typeface="Wingdings" panose="05000000000000000000" pitchFamily="2" charset="2"/>
              <a:buChar char="ü"/>
            </a:pPr>
            <a:r>
              <a:rPr lang="en-GB" sz="2400" spc="300" dirty="0">
                <a:effectLst>
                  <a:outerShdw blurRad="38100" dist="38100" dir="2700000" algn="tl">
                    <a:srgbClr val="000000">
                      <a:alpha val="43137"/>
                    </a:srgbClr>
                  </a:outerShdw>
                </a:effectLst>
              </a:rPr>
              <a:t>Gastrin stimulates HCL secretion</a:t>
            </a:r>
          </a:p>
          <a:p>
            <a:pPr marL="342900" indent="-342900">
              <a:buFont typeface="Wingdings" panose="05000000000000000000" pitchFamily="2" charset="2"/>
              <a:buChar char="ü"/>
            </a:pPr>
            <a:r>
              <a:rPr lang="en-GB" sz="2400" spc="300" dirty="0">
                <a:effectLst>
                  <a:outerShdw blurRad="38100" dist="38100" dir="2700000" algn="tl">
                    <a:srgbClr val="000000">
                      <a:alpha val="43137"/>
                    </a:srgbClr>
                  </a:outerShdw>
                </a:effectLst>
              </a:rPr>
              <a:t>HCL and pepsin create a new stomach ulcer</a:t>
            </a:r>
          </a:p>
        </p:txBody>
      </p:sp>
    </p:spTree>
    <p:extLst>
      <p:ext uri="{BB962C8B-B14F-4D97-AF65-F5344CB8AC3E}">
        <p14:creationId xmlns:p14="http://schemas.microsoft.com/office/powerpoint/2010/main" val="3028361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59F91D-1F9A-2F26-DC34-106CFFC0BFA4}"/>
              </a:ext>
            </a:extLst>
          </p:cNvPr>
          <p:cNvSpPr txBox="1"/>
          <p:nvPr/>
        </p:nvSpPr>
        <p:spPr>
          <a:xfrm>
            <a:off x="3047131" y="381000"/>
            <a:ext cx="6094562" cy="584775"/>
          </a:xfrm>
          <a:prstGeom prst="rect">
            <a:avLst/>
          </a:prstGeom>
          <a:noFill/>
          <a:ln>
            <a:noFill/>
          </a:ln>
        </p:spPr>
        <p:txBody>
          <a:bodyPr wrap="square">
            <a:spAutoFit/>
          </a:bodyPr>
          <a:lstStyle/>
          <a:p>
            <a:pPr algn="ctr"/>
            <a:r>
              <a:rPr lang="en-GB" sz="3200" b="1" spc="600" dirty="0" err="1">
                <a:effectLst>
                  <a:outerShdw blurRad="38100" dist="38100" dir="2700000" algn="tl">
                    <a:srgbClr val="000000">
                      <a:alpha val="43137"/>
                    </a:srgbClr>
                  </a:outerShdw>
                </a:effectLst>
              </a:rPr>
              <a:t>Etiology</a:t>
            </a:r>
            <a:endParaRPr lang="en-GB" sz="3200" b="1" spc="600" dirty="0">
              <a:effectLst>
                <a:outerShdw blurRad="38100" dist="38100" dir="2700000" algn="tl">
                  <a:srgbClr val="000000">
                    <a:alpha val="43137"/>
                  </a:srgbClr>
                </a:outerShdw>
              </a:effectLst>
            </a:endParaRPr>
          </a:p>
        </p:txBody>
      </p:sp>
      <p:sp>
        <p:nvSpPr>
          <p:cNvPr id="5" name="TextBox 4">
            <a:extLst>
              <a:ext uri="{FF2B5EF4-FFF2-40B4-BE49-F238E27FC236}">
                <a16:creationId xmlns:a16="http://schemas.microsoft.com/office/drawing/2014/main" id="{0AB8A3F9-7435-427E-CCC6-4835FB741FA2}"/>
              </a:ext>
            </a:extLst>
          </p:cNvPr>
          <p:cNvSpPr txBox="1"/>
          <p:nvPr/>
        </p:nvSpPr>
        <p:spPr>
          <a:xfrm>
            <a:off x="874712" y="1905000"/>
            <a:ext cx="10439399" cy="3785652"/>
          </a:xfrm>
          <a:prstGeom prst="rect">
            <a:avLst/>
          </a:prstGeom>
          <a:noFill/>
          <a:ln>
            <a:noFill/>
          </a:ln>
        </p:spPr>
        <p:txBody>
          <a:bodyPr wrap="square">
            <a:spAutoFit/>
          </a:bodyPr>
          <a:lstStyle/>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Chronic gastritis with mildly elevated or normal secretion of pepsin and HCL</a:t>
            </a:r>
          </a:p>
          <a:p>
            <a:pPr marL="342900" indent="-342900" algn="just">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When secretion of HCL and pepsin is low, any ulceration is suspicious for primary malignancy (Boas-</a:t>
            </a:r>
            <a:r>
              <a:rPr lang="en-GB" sz="2000" spc="300" dirty="0" err="1">
                <a:effectLst>
                  <a:outerShdw blurRad="38100" dist="38100" dir="2700000" algn="tl">
                    <a:srgbClr val="000000">
                      <a:alpha val="43137"/>
                    </a:srgbClr>
                  </a:outerShdw>
                </a:effectLst>
              </a:rPr>
              <a:t>Oppler</a:t>
            </a:r>
            <a:r>
              <a:rPr lang="en-GB" sz="2000" spc="300" dirty="0">
                <a:effectLst>
                  <a:outerShdw blurRad="38100" dist="38100" dir="2700000" algn="tl">
                    <a:srgbClr val="000000">
                      <a:alpha val="43137"/>
                    </a:srgbClr>
                  </a:outerShdw>
                </a:effectLst>
              </a:rPr>
              <a:t> bacilli)</a:t>
            </a:r>
          </a:p>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Decreased resistance of the gastric mucosa</a:t>
            </a:r>
          </a:p>
          <a:p>
            <a:pPr marL="342900" indent="-342900" algn="just">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000" spc="300" dirty="0" err="1">
                <a:effectLst>
                  <a:outerShdw blurRad="38100" dist="38100" dir="2700000" algn="tl">
                    <a:srgbClr val="000000">
                      <a:alpha val="43137"/>
                    </a:srgbClr>
                  </a:outerShdw>
                </a:effectLst>
              </a:rPr>
              <a:t>Duodenogastric</a:t>
            </a:r>
            <a:r>
              <a:rPr lang="en-GB" sz="2000" spc="300" dirty="0">
                <a:effectLst>
                  <a:outerShdw blurRad="38100" dist="38100" dir="2700000" algn="tl">
                    <a:srgbClr val="000000">
                      <a:alpha val="43137"/>
                    </a:srgbClr>
                  </a:outerShdw>
                </a:effectLst>
              </a:rPr>
              <a:t> reflux with mucosal atrophy</a:t>
            </a:r>
          </a:p>
          <a:p>
            <a:pPr marL="342900" indent="-342900" algn="just">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Atrophic gastritis with hypoacidity</a:t>
            </a:r>
          </a:p>
          <a:p>
            <a:pPr marL="342900" indent="-342900" algn="just">
              <a:buFont typeface="Wingdings" panose="05000000000000000000" pitchFamily="2" charset="2"/>
              <a:buChar char="v"/>
            </a:pPr>
            <a:endParaRPr lang="en-GB" sz="2000" spc="300" dirty="0">
              <a:effectLst>
                <a:outerShdw blurRad="38100" dist="38100" dir="2700000" algn="tl">
                  <a:srgbClr val="000000">
                    <a:alpha val="43137"/>
                  </a:srgbClr>
                </a:outerShdw>
              </a:effectLst>
            </a:endParaRPr>
          </a:p>
          <a:p>
            <a:pPr marL="342900" indent="-342900" algn="just">
              <a:buFont typeface="Wingdings" panose="05000000000000000000" pitchFamily="2" charset="2"/>
              <a:buChar char="v"/>
            </a:pPr>
            <a:r>
              <a:rPr lang="en-GB" sz="2000" spc="300" dirty="0">
                <a:effectLst>
                  <a:outerShdw blurRad="38100" dist="38100" dir="2700000" algn="tl">
                    <a:srgbClr val="000000">
                      <a:alpha val="43137"/>
                    </a:srgbClr>
                  </a:outerShdw>
                </a:effectLst>
              </a:rPr>
              <a:t>Medicines - NSAIDs (aspirin, corticosteroids, indomethacin)</a:t>
            </a:r>
          </a:p>
        </p:txBody>
      </p:sp>
    </p:spTree>
    <p:extLst>
      <p:ext uri="{BB962C8B-B14F-4D97-AF65-F5344CB8AC3E}">
        <p14:creationId xmlns:p14="http://schemas.microsoft.com/office/powerpoint/2010/main" val="203920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Blue atom design templat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3">
          <a:schemeClr val="lt1"/>
        </a:lnRef>
        <a:fillRef idx="1">
          <a:schemeClr val="accent5"/>
        </a:fillRef>
        <a:effectRef idx="1">
          <a:schemeClr val="accent5"/>
        </a:effectRef>
        <a:fontRef idx="minor">
          <a:schemeClr val="lt1"/>
        </a:fontRef>
      </a:style>
    </a:spDef>
    <a:lnDef>
      <a:spPr>
        <a:ln>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Office_13757474_TF03460636" id="{4FEF03E2-E86D-4EFF-BBE0-33B2F2A98D4E}" vid="{4A126D71-DB40-4CC5-AD60-CD36E9CF74E9}"/>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0875BD71-4A33-4FB7-88CA-777C4D9E6EE5}">
  <ds:schemaRefs>
    <ds:schemaRef ds:uri="http://schemas.microsoft.com/sharepoint/v3/contenttype/forms"/>
  </ds:schemaRefs>
</ds:datastoreItem>
</file>

<file path=customXml/itemProps2.xml><?xml version="1.0" encoding="utf-8"?>
<ds:datastoreItem xmlns:ds="http://schemas.openxmlformats.org/officeDocument/2006/customXml" ds:itemID="{51F78577-2839-4BFF-9EC7-673BD8FEBD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049C11C-71DC-49B6-ACD8-27E3AE088D14}">
  <ds:schemaRef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schemas.microsoft.com/office/infopath/2007/PartnerControls"/>
    <ds:schemaRef ds:uri="http://purl.org/dc/terms/"/>
    <ds:schemaRef ds:uri="40262f94-9f35-4ac3-9a90-690165a166b7"/>
    <ds:schemaRef ds:uri="a4f35948-e619-41b3-aa29-22878b09cfd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Blue atom design slides</Template>
  <TotalTime>3567</TotalTime>
  <Words>2729</Words>
  <Application>Microsoft Office PowerPoint</Application>
  <PresentationFormat>Custom</PresentationFormat>
  <Paragraphs>423</Paragraphs>
  <Slides>63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63</vt:i4>
      </vt:variant>
    </vt:vector>
  </HeadingPairs>
  <TitlesOfParts>
    <vt:vector size="67" baseType="lpstr">
      <vt:lpstr>Arial</vt:lpstr>
      <vt:lpstr>Century Gothic</vt:lpstr>
      <vt:lpstr>Wingdings</vt:lpstr>
      <vt:lpstr>Blue atom design template</vt:lpstr>
      <vt:lpstr>Stomach surgery</vt:lpstr>
      <vt:lpstr>Foreign bodies of the stomach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Stomach surgery</dc:title>
  <dc:creator>mladen pavlovic</dc:creator>
  <cp:lastModifiedBy>mladen pavlovic</cp:lastModifiedBy>
  <cp:revision>73</cp:revision>
  <dcterms:created xsi:type="dcterms:W3CDTF">2023-09-19T06:35:45Z</dcterms:created>
  <dcterms:modified xsi:type="dcterms:W3CDTF">2023-09-24T21:13:28Z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74069000</vt:r8>
  </property>
  <property fmtid="{D5CDD505-2E9C-101B-9397-08002B2CF9AE}" pid="3" name="HiddenCategoryTags">
    <vt:lpwstr/>
  </property>
  <property fmtid="{D5CDD505-2E9C-101B-9397-08002B2CF9AE}" pid="4" name="InternalTags">
    <vt:lpwstr/>
  </property>
  <property fmtid="{D5CDD505-2E9C-101B-9397-08002B2CF9AE}" pid="5" name="CategoryTags">
    <vt:lpwstr/>
  </property>
  <property fmtid="{D5CDD505-2E9C-101B-9397-08002B2CF9AE}" pid="6" name="Applications">
    <vt:lpwstr/>
  </property>
  <property fmtid="{D5CDD505-2E9C-101B-9397-08002B2CF9AE}" pid="7" name="CampaignTags">
    <vt:lpwstr/>
  </property>
  <property fmtid="{D5CDD505-2E9C-101B-9397-08002B2CF9AE}" pid="8" name="ScenarioTags">
    <vt:lpwstr/>
  </property>
  <property fmtid="{D5CDD505-2E9C-101B-9397-08002B2CF9AE}" pid="9" name="ContentTypeId">
    <vt:lpwstr>0x010100AA3F7D94069FF64A86F7DFF56D60E3BE</vt:lpwstr>
  </property>
  <property fmtid="{D5CDD505-2E9C-101B-9397-08002B2CF9AE}" pid="10" name="FeatureTags">
    <vt:lpwstr/>
  </property>
  <property fmtid="{D5CDD505-2E9C-101B-9397-08002B2CF9AE}" pid="11" name="LocalizationTags">
    <vt:lpwstr/>
  </property>
</Properties>
</file>